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Lst>
  <p:notesMasterIdLst>
    <p:notesMasterId r:id="rId17"/>
  </p:notesMasterIdLst>
  <p:sldIdLst>
    <p:sldId id="256" r:id="rId4"/>
    <p:sldId id="257" r:id="rId5"/>
    <p:sldId id="258" r:id="rId6"/>
    <p:sldId id="259" r:id="rId7"/>
    <p:sldId id="260" r:id="rId8"/>
    <p:sldId id="261" r:id="rId9"/>
    <p:sldId id="269" r:id="rId10"/>
    <p:sldId id="270" r:id="rId11"/>
    <p:sldId id="262" r:id="rId12"/>
    <p:sldId id="263" r:id="rId13"/>
    <p:sldId id="264" r:id="rId14"/>
    <p:sldId id="267" r:id="rId15"/>
    <p:sldId id="268" r:id="rId16"/>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191DC-EE8E-479F-BF4D-B72567CBF8C0}" v="1" dt="2021-08-16T16:25:58.703"/>
  </p1510:revLst>
</p1510:revInfo>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3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26" Type="http://schemas.microsoft.com/office/2016/11/relationships/changesInfo" Target="changesInfos/changesInfo1.xml"/><Relationship Id="rId3" Type="http://schemas.openxmlformats.org/officeDocument/2006/relationships/slideMaster" Target="slideMasters/slideMaster3.xml"/><Relationship Id="rId21"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nimo Gonzalez" userId="085ae756f787dad6" providerId="LiveId" clId="{58832D2A-7676-40F3-869C-B29BB475F10A}"/>
    <pc:docChg chg="modSld">
      <pc:chgData name="Jeronimo Gonzalez" userId="085ae756f787dad6" providerId="LiveId" clId="{58832D2A-7676-40F3-869C-B29BB475F10A}" dt="2021-08-17T03:23:25.556" v="0" actId="20577"/>
      <pc:docMkLst>
        <pc:docMk/>
      </pc:docMkLst>
      <pc:sldChg chg="modSp mod">
        <pc:chgData name="Jeronimo Gonzalez" userId="085ae756f787dad6" providerId="LiveId" clId="{58832D2A-7676-40F3-869C-B29BB475F10A}" dt="2021-08-17T03:23:25.556" v="0" actId="20577"/>
        <pc:sldMkLst>
          <pc:docMk/>
          <pc:sldMk cId="0" sldId="256"/>
        </pc:sldMkLst>
        <pc:spChg chg="mod">
          <ac:chgData name="Jeronimo Gonzalez" userId="085ae756f787dad6" providerId="LiveId" clId="{58832D2A-7676-40F3-869C-B29BB475F10A}" dt="2021-08-17T03:23:25.556" v="0" actId="20577"/>
          <ac:spMkLst>
            <pc:docMk/>
            <pc:sldMk cId="0" sldId="256"/>
            <ac:spMk id="19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6134441528142315E-2"/>
          <c:y val="4.3650793650793648E-2"/>
          <c:w val="0.91840259550889469"/>
          <c:h val="0.80980346206724163"/>
        </c:manualLayout>
      </c:layout>
      <c:bar3DChart>
        <c:barDir val="col"/>
        <c:grouping val="clustered"/>
        <c:varyColors val="0"/>
        <c:ser>
          <c:idx val="0"/>
          <c:order val="0"/>
          <c:tx>
            <c:strRef>
              <c:f>Hoja1!$B$1</c:f>
              <c:strCache>
                <c:ptCount val="1"/>
                <c:pt idx="0">
                  <c:v>Tamaño MB</c:v>
                </c:pt>
              </c:strCache>
            </c:strRef>
          </c:tx>
          <c:spPr>
            <a:solidFill>
              <a:schemeClr val="dk1">
                <a:tint val="88500"/>
              </a:schemeClr>
            </a:solidFill>
            <a:ln>
              <a:noFill/>
            </a:ln>
            <a:effectLst/>
            <a:sp3d/>
          </c:spPr>
          <c:invertIfNegative val="0"/>
          <c:cat>
            <c:numRef>
              <c:f>Hoja1!$A$2:$A$5</c:f>
              <c:numCache>
                <c:formatCode>General</c:formatCode>
                <c:ptCount val="4"/>
                <c:pt idx="0">
                  <c:v>1000</c:v>
                </c:pt>
                <c:pt idx="1">
                  <c:v>2000</c:v>
                </c:pt>
                <c:pt idx="2">
                  <c:v>3000</c:v>
                </c:pt>
                <c:pt idx="3">
                  <c:v>4000</c:v>
                </c:pt>
              </c:numCache>
            </c:numRef>
          </c:cat>
          <c:val>
            <c:numRef>
              <c:f>Hoja1!$B$2:$B$5</c:f>
              <c:numCache>
                <c:formatCode>General</c:formatCode>
                <c:ptCount val="4"/>
                <c:pt idx="0">
                  <c:v>15</c:v>
                </c:pt>
                <c:pt idx="1">
                  <c:v>30</c:v>
                </c:pt>
                <c:pt idx="2">
                  <c:v>45</c:v>
                </c:pt>
                <c:pt idx="3">
                  <c:v>60</c:v>
                </c:pt>
              </c:numCache>
            </c:numRef>
          </c:val>
          <c:extLst>
            <c:ext xmlns:c16="http://schemas.microsoft.com/office/drawing/2014/chart" uri="{C3380CC4-5D6E-409C-BE32-E72D297353CC}">
              <c16:uniqueId val="{00000000-F4AE-40CC-BB93-9E3C8E382148}"/>
            </c:ext>
          </c:extLst>
        </c:ser>
        <c:dLbls>
          <c:showLegendKey val="0"/>
          <c:showVal val="0"/>
          <c:showCatName val="0"/>
          <c:showSerName val="0"/>
          <c:showPercent val="0"/>
          <c:showBubbleSize val="0"/>
        </c:dLbls>
        <c:gapWidth val="150"/>
        <c:shape val="box"/>
        <c:axId val="1601813024"/>
        <c:axId val="1601812192"/>
        <c:axId val="0"/>
      </c:bar3DChart>
      <c:catAx>
        <c:axId val="16018130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01812192"/>
        <c:crosses val="autoZero"/>
        <c:auto val="1"/>
        <c:lblAlgn val="ctr"/>
        <c:lblOffset val="100"/>
        <c:noMultiLvlLbl val="0"/>
      </c:catAx>
      <c:valAx>
        <c:axId val="1601812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01813024"/>
        <c:crosses val="autoZero"/>
        <c:crossBetween val="between"/>
      </c:valAx>
      <c:spPr>
        <a:solidFill>
          <a:schemeClr val="bg1"/>
        </a:solidFill>
        <a:ln>
          <a:solidFill>
            <a:schemeClr val="bg2">
              <a:lumMod val="50000"/>
            </a:schemeClr>
          </a:solidFill>
        </a:ln>
        <a:effectLst/>
      </c:spPr>
    </c:plotArea>
    <c:legend>
      <c:legendPos val="b"/>
      <c:layout>
        <c:manualLayout>
          <c:xMode val="edge"/>
          <c:yMode val="edge"/>
          <c:x val="0.41936060075823856"/>
          <c:y val="0.93762411879313656"/>
          <c:w val="0.16127861621463985"/>
          <c:h val="6.23758812068634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6134441528142315E-2"/>
          <c:y val="4.3650793650793648E-2"/>
          <c:w val="0.91840259550889469"/>
          <c:h val="0.80980346206724163"/>
        </c:manualLayout>
      </c:layout>
      <c:bar3DChart>
        <c:barDir val="col"/>
        <c:grouping val="clustered"/>
        <c:varyColors val="0"/>
        <c:ser>
          <c:idx val="0"/>
          <c:order val="0"/>
          <c:tx>
            <c:strRef>
              <c:f>Hoja1!$B$1</c:f>
              <c:strCache>
                <c:ptCount val="1"/>
                <c:pt idx="0">
                  <c:v>Tamaño MB</c:v>
                </c:pt>
              </c:strCache>
            </c:strRef>
          </c:tx>
          <c:spPr>
            <a:solidFill>
              <a:schemeClr val="dk1">
                <a:tint val="88500"/>
              </a:schemeClr>
            </a:solidFill>
            <a:ln>
              <a:noFill/>
            </a:ln>
            <a:effectLst/>
            <a:sp3d/>
          </c:spPr>
          <c:invertIfNegative val="0"/>
          <c:cat>
            <c:numRef>
              <c:f>Hoja1!$A$2:$A$5</c:f>
              <c:numCache>
                <c:formatCode>General</c:formatCode>
                <c:ptCount val="4"/>
                <c:pt idx="0">
                  <c:v>1000</c:v>
                </c:pt>
                <c:pt idx="1">
                  <c:v>2000</c:v>
                </c:pt>
                <c:pt idx="2">
                  <c:v>3000</c:v>
                </c:pt>
                <c:pt idx="3">
                  <c:v>4000</c:v>
                </c:pt>
              </c:numCache>
            </c:numRef>
          </c:cat>
          <c:val>
            <c:numRef>
              <c:f>Hoja1!$B$2:$B$5</c:f>
              <c:numCache>
                <c:formatCode>General</c:formatCode>
                <c:ptCount val="4"/>
                <c:pt idx="0">
                  <c:v>1</c:v>
                </c:pt>
                <c:pt idx="1">
                  <c:v>2</c:v>
                </c:pt>
                <c:pt idx="2">
                  <c:v>3</c:v>
                </c:pt>
                <c:pt idx="3">
                  <c:v>4</c:v>
                </c:pt>
              </c:numCache>
            </c:numRef>
          </c:val>
          <c:extLst>
            <c:ext xmlns:c16="http://schemas.microsoft.com/office/drawing/2014/chart" uri="{C3380CC4-5D6E-409C-BE32-E72D297353CC}">
              <c16:uniqueId val="{00000000-22B1-46C8-AB7E-50091F1CD7F4}"/>
            </c:ext>
          </c:extLst>
        </c:ser>
        <c:dLbls>
          <c:showLegendKey val="0"/>
          <c:showVal val="0"/>
          <c:showCatName val="0"/>
          <c:showSerName val="0"/>
          <c:showPercent val="0"/>
          <c:showBubbleSize val="0"/>
        </c:dLbls>
        <c:gapWidth val="150"/>
        <c:shape val="box"/>
        <c:axId val="1601813024"/>
        <c:axId val="1601812192"/>
        <c:axId val="0"/>
      </c:bar3DChart>
      <c:catAx>
        <c:axId val="16018130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01812192"/>
        <c:crosses val="autoZero"/>
        <c:auto val="1"/>
        <c:lblAlgn val="ctr"/>
        <c:lblOffset val="100"/>
        <c:noMultiLvlLbl val="0"/>
      </c:catAx>
      <c:valAx>
        <c:axId val="1601812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601813024"/>
        <c:crosses val="autoZero"/>
        <c:crossBetween val="between"/>
      </c:valAx>
      <c:spPr>
        <a:solidFill>
          <a:schemeClr val="bg1"/>
        </a:solidFill>
        <a:ln>
          <a:solidFill>
            <a:schemeClr val="bg2">
              <a:lumMod val="50000"/>
            </a:schemeClr>
          </a:solidFill>
        </a:ln>
        <a:effectLst/>
      </c:spPr>
    </c:plotArea>
    <c:legend>
      <c:legendPos val="b"/>
      <c:layout>
        <c:manualLayout>
          <c:xMode val="edge"/>
          <c:yMode val="edge"/>
          <c:x val="0.41936060075823856"/>
          <c:y val="0.93762411879313656"/>
          <c:w val="0.16127861621463985"/>
          <c:h val="6.23758812068634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9: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9: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p1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482" name="Google Shape;482;gadd317ae2b_0_11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d317ae2b_0_27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add317ae2b_0_27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317ae2b_0_1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add317ae2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852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83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hart" Target="../charts/char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6178037" y="2107958"/>
            <a:ext cx="6145920" cy="1633680"/>
          </a:xfrm>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Clr>
                <a:srgbClr val="000000"/>
              </a:buClr>
              <a:buSzPts val="3600"/>
              <a:buFont typeface="Arial"/>
              <a:buNone/>
            </a:pPr>
            <a:r>
              <a:rPr lang="es-CO" sz="3600" b="0" i="0" u="none" strike="noStrike" cap="none" dirty="0">
                <a:solidFill>
                  <a:srgbClr val="000000"/>
                </a:solidFill>
                <a:latin typeface="Arial"/>
                <a:ea typeface="Arial"/>
                <a:cs typeface="Arial"/>
                <a:sym typeface="Arial"/>
              </a:rPr>
              <a:t>ANALISIS Y COMPRESION DE DATOS </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9"/>
          <p:cNvPicPr preferRelativeResize="0"/>
          <p:nvPr/>
        </p:nvPicPr>
        <p:blipFill rotWithShape="1">
          <a:blip r:embed="rId3">
            <a:alphaModFix/>
          </a:blip>
          <a:srcRect/>
          <a:stretch/>
        </p:blipFill>
        <p:spPr>
          <a:xfrm>
            <a:off x="0" y="0"/>
            <a:ext cx="12196080" cy="6855840"/>
          </a:xfrm>
          <a:prstGeom prst="rect">
            <a:avLst/>
          </a:prstGeom>
          <a:noFill/>
          <a:ln>
            <a:noFill/>
          </a:ln>
        </p:spPr>
      </p:pic>
      <p:sp>
        <p:nvSpPr>
          <p:cNvPr id="384" name="Google Shape;384;p9"/>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Consumo de tiempo y memoria</a:t>
            </a:r>
            <a:endParaRPr sz="2200" b="0" i="0" u="none" strike="noStrike" cap="none">
              <a:solidFill>
                <a:srgbClr val="000000"/>
              </a:solidFill>
              <a:latin typeface="Arial"/>
              <a:ea typeface="Arial"/>
              <a:cs typeface="Arial"/>
              <a:sym typeface="Arial"/>
            </a:endParaRPr>
          </a:p>
        </p:txBody>
      </p:sp>
      <p:sp>
        <p:nvSpPr>
          <p:cNvPr id="389" name="Google Shape;389;p9"/>
          <p:cNvSpPr/>
          <p:nvPr/>
        </p:nvSpPr>
        <p:spPr>
          <a:xfrm>
            <a:off x="224928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err="1">
                <a:solidFill>
                  <a:srgbClr val="001E33"/>
                </a:solidFill>
                <a:latin typeface="Arial"/>
                <a:ea typeface="Arial"/>
                <a:cs typeface="Arial"/>
                <a:sym typeface="Arial"/>
              </a:rPr>
              <a:t>Consumo</a:t>
            </a:r>
            <a:r>
              <a:rPr lang="en-US" sz="2200" b="0" i="0" u="none" strike="noStrike" cap="none" dirty="0">
                <a:solidFill>
                  <a:srgbClr val="001E33"/>
                </a:solidFill>
                <a:latin typeface="Arial"/>
                <a:ea typeface="Arial"/>
                <a:cs typeface="Arial"/>
                <a:sym typeface="Arial"/>
              </a:rPr>
              <a:t> de </a:t>
            </a:r>
            <a:r>
              <a:rPr lang="en-US" sz="2200" b="0" i="0" u="none" strike="noStrike" cap="none" dirty="0" err="1">
                <a:solidFill>
                  <a:srgbClr val="001E33"/>
                </a:solidFill>
                <a:latin typeface="Arial"/>
                <a:ea typeface="Arial"/>
                <a:cs typeface="Arial"/>
                <a:sym typeface="Arial"/>
              </a:rPr>
              <a:t>tiempo</a:t>
            </a:r>
            <a:r>
              <a:rPr lang="en-US" sz="2200" b="0" i="0" u="none" strike="noStrike" cap="none" dirty="0">
                <a:solidFill>
                  <a:srgbClr val="001E33"/>
                </a:solidFill>
                <a:latin typeface="Arial"/>
                <a:ea typeface="Arial"/>
                <a:cs typeface="Arial"/>
                <a:sym typeface="Arial"/>
              </a:rPr>
              <a:t> </a:t>
            </a:r>
            <a:endParaRPr sz="2200" b="0" i="0" u="none" strike="noStrike" cap="none" dirty="0">
              <a:solidFill>
                <a:srgbClr val="000000"/>
              </a:solidFill>
              <a:latin typeface="Arial"/>
              <a:ea typeface="Arial"/>
              <a:cs typeface="Arial"/>
              <a:sym typeface="Arial"/>
            </a:endParaRPr>
          </a:p>
        </p:txBody>
      </p:sp>
      <p:sp>
        <p:nvSpPr>
          <p:cNvPr id="390" name="Google Shape;390;p9"/>
          <p:cNvSpPr/>
          <p:nvPr/>
        </p:nvSpPr>
        <p:spPr>
          <a:xfrm>
            <a:off x="853992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memoria</a:t>
            </a:r>
            <a:endParaRPr sz="2200" b="0" i="0" u="none" strike="noStrike" cap="none">
              <a:solidFill>
                <a:srgbClr val="000000"/>
              </a:solidFill>
              <a:latin typeface="Arial"/>
              <a:ea typeface="Arial"/>
              <a:cs typeface="Arial"/>
              <a:sym typeface="Arial"/>
            </a:endParaRPr>
          </a:p>
        </p:txBody>
      </p:sp>
      <p:pic>
        <p:nvPicPr>
          <p:cNvPr id="391" name="Google Shape;391;p9"/>
          <p:cNvPicPr preferRelativeResize="0"/>
          <p:nvPr/>
        </p:nvPicPr>
        <p:blipFill rotWithShape="1">
          <a:blip r:embed="rId4">
            <a:alphaModFix/>
          </a:blip>
          <a:srcRect/>
          <a:stretch/>
        </p:blipFill>
        <p:spPr>
          <a:xfrm>
            <a:off x="1648800" y="5105520"/>
            <a:ext cx="526680" cy="526680"/>
          </a:xfrm>
          <a:prstGeom prst="rect">
            <a:avLst/>
          </a:prstGeom>
          <a:noFill/>
          <a:ln>
            <a:noFill/>
          </a:ln>
        </p:spPr>
      </p:pic>
      <p:pic>
        <p:nvPicPr>
          <p:cNvPr id="392" name="Google Shape;392;p9"/>
          <p:cNvPicPr preferRelativeResize="0"/>
          <p:nvPr/>
        </p:nvPicPr>
        <p:blipFill rotWithShape="1">
          <a:blip r:embed="rId5">
            <a:alphaModFix/>
          </a:blip>
          <a:srcRect l="28222" t="24850" r="28724" b="25399"/>
          <a:stretch/>
        </p:blipFill>
        <p:spPr>
          <a:xfrm>
            <a:off x="7827120" y="5117760"/>
            <a:ext cx="711720" cy="547200"/>
          </a:xfrm>
          <a:prstGeom prst="rect">
            <a:avLst/>
          </a:prstGeom>
          <a:noFill/>
          <a:ln>
            <a:noFill/>
          </a:ln>
        </p:spPr>
      </p:pic>
      <p:graphicFrame>
        <p:nvGraphicFramePr>
          <p:cNvPr id="18" name="Gráfico 17">
            <a:extLst>
              <a:ext uri="{FF2B5EF4-FFF2-40B4-BE49-F238E27FC236}">
                <a16:creationId xmlns:a16="http://schemas.microsoft.com/office/drawing/2014/main" id="{13C0B728-04B5-45EA-AC73-D1C97B63253B}"/>
              </a:ext>
            </a:extLst>
          </p:cNvPr>
          <p:cNvGraphicFramePr/>
          <p:nvPr>
            <p:extLst>
              <p:ext uri="{D42A27DB-BD31-4B8C-83A1-F6EECF244321}">
                <p14:modId xmlns:p14="http://schemas.microsoft.com/office/powerpoint/2010/main" val="4060982987"/>
              </p:ext>
            </p:extLst>
          </p:nvPr>
        </p:nvGraphicFramePr>
        <p:xfrm>
          <a:off x="523876" y="1718178"/>
          <a:ext cx="5486400" cy="324739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Gráfico 8">
            <a:extLst>
              <a:ext uri="{FF2B5EF4-FFF2-40B4-BE49-F238E27FC236}">
                <a16:creationId xmlns:a16="http://schemas.microsoft.com/office/drawing/2014/main" id="{E4530644-BAA2-475F-B927-F0AF381245C2}"/>
              </a:ext>
            </a:extLst>
          </p:cNvPr>
          <p:cNvGraphicFramePr/>
          <p:nvPr>
            <p:extLst>
              <p:ext uri="{D42A27DB-BD31-4B8C-83A1-F6EECF244321}">
                <p14:modId xmlns:p14="http://schemas.microsoft.com/office/powerpoint/2010/main" val="3250307826"/>
              </p:ext>
            </p:extLst>
          </p:nvPr>
        </p:nvGraphicFramePr>
        <p:xfrm>
          <a:off x="6359978" y="1740240"/>
          <a:ext cx="5486400" cy="3247393"/>
        </p:xfrm>
        <a:graphic>
          <a:graphicData uri="http://schemas.openxmlformats.org/drawingml/2006/chart">
            <c:chart xmlns:c="http://schemas.openxmlformats.org/drawingml/2006/chart" xmlns:r="http://schemas.openxmlformats.org/officeDocument/2006/relationships" r:id="rId7"/>
          </a:graphicData>
        </a:graphic>
      </p:graphicFrame>
      <p:sp>
        <p:nvSpPr>
          <p:cNvPr id="12" name="Google Shape;405;gadd317ae2b_0_201">
            <a:extLst>
              <a:ext uri="{FF2B5EF4-FFF2-40B4-BE49-F238E27FC236}">
                <a16:creationId xmlns:a16="http://schemas.microsoft.com/office/drawing/2014/main" id="{9FBBF5D0-82DF-4E37-97DF-DF359AD42576}"/>
              </a:ext>
            </a:extLst>
          </p:cNvPr>
          <p:cNvSpPr/>
          <p:nvPr/>
        </p:nvSpPr>
        <p:spPr>
          <a:xfrm>
            <a:off x="6312458" y="1518277"/>
            <a:ext cx="1007371" cy="313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b="0" i="0" u="none" strike="noStrike" cap="none" dirty="0" err="1">
                <a:solidFill>
                  <a:srgbClr val="000000"/>
                </a:solidFill>
                <a:latin typeface="Arial"/>
                <a:ea typeface="Arial"/>
                <a:cs typeface="Arial"/>
                <a:sym typeface="Arial"/>
              </a:rPr>
              <a:t>Tamaño</a:t>
            </a:r>
            <a:r>
              <a:rPr lang="en-US" sz="1000" b="0" i="0" u="none" strike="noStrike" cap="none" dirty="0">
                <a:solidFill>
                  <a:srgbClr val="000000"/>
                </a:solidFill>
                <a:latin typeface="Arial"/>
                <a:ea typeface="Arial"/>
                <a:cs typeface="Arial"/>
                <a:sym typeface="Arial"/>
              </a:rPr>
              <a:t> MB</a:t>
            </a:r>
          </a:p>
        </p:txBody>
      </p:sp>
      <p:sp>
        <p:nvSpPr>
          <p:cNvPr id="13" name="Google Shape;405;gadd317ae2b_0_201">
            <a:extLst>
              <a:ext uri="{FF2B5EF4-FFF2-40B4-BE49-F238E27FC236}">
                <a16:creationId xmlns:a16="http://schemas.microsoft.com/office/drawing/2014/main" id="{0F9682D5-8AE3-44CF-A738-1C8975A13559}"/>
              </a:ext>
            </a:extLst>
          </p:cNvPr>
          <p:cNvSpPr/>
          <p:nvPr/>
        </p:nvSpPr>
        <p:spPr>
          <a:xfrm>
            <a:off x="523876" y="1491304"/>
            <a:ext cx="1381124" cy="313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dirty="0" err="1"/>
              <a:t>Tiempo</a:t>
            </a:r>
            <a:r>
              <a:rPr lang="en-US" sz="1000" dirty="0"/>
              <a:t> </a:t>
            </a:r>
            <a:r>
              <a:rPr lang="en-US" sz="1000" dirty="0" err="1"/>
              <a:t>Minutos</a:t>
            </a:r>
            <a:endParaRPr lang="en-US"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Arial"/>
                <a:ea typeface="Arial"/>
                <a:cs typeface="Arial"/>
                <a:sym typeface="Arial"/>
              </a:rPr>
              <a:t>Tasa de </a:t>
            </a:r>
            <a:r>
              <a:rPr lang="en-US" sz="2200" b="1" i="0" u="none" strike="noStrike" cap="none" dirty="0" err="1">
                <a:solidFill>
                  <a:srgbClr val="FFFFFF"/>
                </a:solidFill>
                <a:latin typeface="Arial"/>
                <a:ea typeface="Arial"/>
                <a:cs typeface="Arial"/>
                <a:sym typeface="Arial"/>
              </a:rPr>
              <a:t>compresión</a:t>
            </a:r>
            <a:r>
              <a:rPr lang="en-US" sz="2200" b="1" i="0" u="none" strike="noStrike" cap="none" dirty="0">
                <a:solidFill>
                  <a:srgbClr val="FFFFFF"/>
                </a:solidFill>
                <a:latin typeface="Arial"/>
                <a:ea typeface="Arial"/>
                <a:cs typeface="Arial"/>
                <a:sym typeface="Arial"/>
              </a:rPr>
              <a:t> </a:t>
            </a:r>
            <a:r>
              <a:rPr lang="en-US" sz="2200" b="1" dirty="0" err="1">
                <a:solidFill>
                  <a:srgbClr val="FFFFFF"/>
                </a:solidFill>
              </a:rPr>
              <a:t>promedio</a:t>
            </a:r>
            <a:endParaRPr sz="2200" b="0" i="0" u="none" strike="noStrike" cap="none" dirty="0">
              <a:solidFill>
                <a:srgbClr val="000000"/>
              </a:solidFill>
              <a:latin typeface="Arial"/>
              <a:ea typeface="Arial"/>
              <a:cs typeface="Arial"/>
              <a:sym typeface="Arial"/>
            </a:endParaRPr>
          </a:p>
        </p:txBody>
      </p:sp>
      <p:sp>
        <p:nvSpPr>
          <p:cNvPr id="405" name="Google Shape;405;gadd317ae2b_0_201"/>
          <p:cNvSpPr/>
          <p:nvPr/>
        </p:nvSpPr>
        <p:spPr>
          <a:xfrm>
            <a:off x="988574" y="3675124"/>
            <a:ext cx="50274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solidFill>
                  <a:srgbClr val="001E33"/>
                </a:solidFill>
              </a:rPr>
              <a:t>Tasa</a:t>
            </a:r>
            <a:r>
              <a:rPr lang="en-US" sz="1400" b="0" i="0" u="none" strike="noStrike" cap="none" dirty="0">
                <a:solidFill>
                  <a:srgbClr val="001E33"/>
                </a:solidFill>
                <a:latin typeface="Arial"/>
                <a:ea typeface="Arial"/>
                <a:cs typeface="Arial"/>
                <a:sym typeface="Arial"/>
              </a:rPr>
              <a:t> de </a:t>
            </a:r>
            <a:r>
              <a:rPr lang="en-US" sz="1400" b="0" i="0" u="none" strike="noStrike" cap="none" dirty="0" err="1">
                <a:solidFill>
                  <a:srgbClr val="001E33"/>
                </a:solidFill>
                <a:latin typeface="Arial"/>
                <a:ea typeface="Arial"/>
                <a:cs typeface="Arial"/>
                <a:sym typeface="Arial"/>
              </a:rPr>
              <a:t>compresión</a:t>
            </a:r>
            <a:r>
              <a:rPr lang="en-US" sz="1400" b="0" i="0" u="none" strike="noStrike" cap="none" dirty="0">
                <a:solidFill>
                  <a:srgbClr val="001E33"/>
                </a:solidFill>
                <a:latin typeface="Arial"/>
                <a:ea typeface="Arial"/>
                <a:cs typeface="Arial"/>
                <a:sym typeface="Arial"/>
              </a:rPr>
              <a:t> </a:t>
            </a:r>
            <a:r>
              <a:rPr lang="en-US" dirty="0" err="1">
                <a:solidFill>
                  <a:srgbClr val="001E33"/>
                </a:solidFill>
              </a:rPr>
              <a:t>promedio</a:t>
            </a:r>
            <a:r>
              <a:rPr lang="en-US" dirty="0">
                <a:solidFill>
                  <a:srgbClr val="001E33"/>
                </a:solidFill>
              </a:rPr>
              <a:t>.</a:t>
            </a:r>
            <a:endParaRPr sz="1400" b="0" i="0" u="none" strike="noStrike" cap="none" dirty="0">
              <a:solidFill>
                <a:srgbClr val="000000"/>
              </a:solidFill>
              <a:latin typeface="Arial"/>
              <a:ea typeface="Arial"/>
              <a:cs typeface="Arial"/>
              <a:sym typeface="Arial"/>
            </a:endParaRPr>
          </a:p>
        </p:txBody>
      </p:sp>
      <p:graphicFrame>
        <p:nvGraphicFramePr>
          <p:cNvPr id="413" name="Google Shape;413;gadd317ae2b_0_201"/>
          <p:cNvGraphicFramePr/>
          <p:nvPr>
            <p:extLst>
              <p:ext uri="{D42A27DB-BD31-4B8C-83A1-F6EECF244321}">
                <p14:modId xmlns:p14="http://schemas.microsoft.com/office/powerpoint/2010/main" val="1911466661"/>
              </p:ext>
            </p:extLst>
          </p:nvPr>
        </p:nvGraphicFramePr>
        <p:xfrm>
          <a:off x="1125708" y="1881108"/>
          <a:ext cx="3752125" cy="1439300"/>
        </p:xfrm>
        <a:graphic>
          <a:graphicData uri="http://schemas.openxmlformats.org/drawingml/2006/table">
            <a:tbl>
              <a:tblPr>
                <a:noFill/>
                <a:tableStyleId>{AC289BA7-0477-4DA3-BF64-564EF7BB6FF7}</a:tableStyleId>
              </a:tblPr>
              <a:tblGrid>
                <a:gridCol w="2037900">
                  <a:extLst>
                    <a:ext uri="{9D8B030D-6E8A-4147-A177-3AD203B41FA5}">
                      <a16:colId xmlns:a16="http://schemas.microsoft.com/office/drawing/2014/main" val="20000"/>
                    </a:ext>
                  </a:extLst>
                </a:gridCol>
                <a:gridCol w="1714225">
                  <a:extLst>
                    <a:ext uri="{9D8B030D-6E8A-4147-A177-3AD203B41FA5}">
                      <a16:colId xmlns:a16="http://schemas.microsoft.com/office/drawing/2014/main" val="20001"/>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rgbClr val="001E33"/>
                          </a:solidFill>
                        </a:rPr>
                        <a:t>Tasa</a:t>
                      </a:r>
                      <a:endParaRPr sz="1800" b="0" u="none" strike="noStrike" cap="none" dirty="0">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s-CO" sz="1800" b="1" u="none" strike="noStrike" cap="none" dirty="0">
                          <a:solidFill>
                            <a:srgbClr val="001E33"/>
                          </a:solidFill>
                          <a:latin typeface="Arial"/>
                          <a:ea typeface="Arial"/>
                          <a:cs typeface="Arial"/>
                          <a:sym typeface="Arial"/>
                        </a:rPr>
                        <a:t>Tasa de compresión</a:t>
                      </a:r>
                      <a:endParaRPr sz="1800" b="1" u="none" strike="noStrike" cap="none" dirty="0">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lgn="ctr">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rgbClr val="001E33"/>
                          </a:solidFill>
                          <a:latin typeface="Arial"/>
                          <a:ea typeface="Arial"/>
                          <a:cs typeface="Arial"/>
                          <a:sym typeface="Arial"/>
                        </a:rPr>
                        <a:t>        10:1</a:t>
                      </a: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lgn="ctr">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pic>
        <p:nvPicPr>
          <p:cNvPr id="415" name="Google Shape;415;gadd317ae2b_0_201"/>
          <p:cNvPicPr preferRelativeResize="0"/>
          <p:nvPr/>
        </p:nvPicPr>
        <p:blipFill rotWithShape="1">
          <a:blip r:embed="rId4">
            <a:alphaModFix/>
          </a:blip>
          <a:srcRect/>
          <a:stretch/>
        </p:blipFill>
        <p:spPr>
          <a:xfrm>
            <a:off x="6388650" y="1596071"/>
            <a:ext cx="5291826" cy="3514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64" name="Google Shape;464;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Informe aceptado en arXiv</a:t>
            </a:r>
            <a:endParaRPr sz="2200" b="0" i="0" u="none" strike="noStrike" cap="none">
              <a:solidFill>
                <a:srgbClr val="000000"/>
              </a:solidFill>
              <a:latin typeface="Arial"/>
              <a:ea typeface="Arial"/>
              <a:cs typeface="Arial"/>
              <a:sym typeface="Arial"/>
            </a:endParaRPr>
          </a:p>
        </p:txBody>
      </p:sp>
      <p:sp>
        <p:nvSpPr>
          <p:cNvPr id="469" name="Google Shape;469;p10"/>
          <p:cNvSpPr/>
          <p:nvPr/>
        </p:nvSpPr>
        <p:spPr>
          <a:xfrm>
            <a:off x="418325" y="3107875"/>
            <a:ext cx="6239650" cy="92187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1E33"/>
                </a:solidFill>
                <a:latin typeface="Arial"/>
                <a:ea typeface="Arial"/>
                <a:cs typeface="Arial"/>
                <a:sym typeface="Arial"/>
              </a:rPr>
              <a:t>J. Gonzalez, </a:t>
            </a:r>
            <a:r>
              <a:rPr lang="en-US" sz="1800" dirty="0">
                <a:solidFill>
                  <a:srgbClr val="001E33"/>
                </a:solidFill>
              </a:rPr>
              <a:t>S</a:t>
            </a:r>
            <a:r>
              <a:rPr lang="en-US" sz="1800" b="0" i="0" u="none" strike="noStrike" cap="none" dirty="0">
                <a:solidFill>
                  <a:srgbClr val="001E33"/>
                </a:solidFill>
                <a:latin typeface="Arial"/>
                <a:ea typeface="Arial"/>
                <a:cs typeface="Arial"/>
                <a:sym typeface="Arial"/>
              </a:rPr>
              <a:t>. </a:t>
            </a:r>
            <a:r>
              <a:rPr lang="en-US" sz="1800" dirty="0">
                <a:solidFill>
                  <a:srgbClr val="001E33"/>
                </a:solidFill>
              </a:rPr>
              <a:t>Diaz</a:t>
            </a:r>
            <a:r>
              <a:rPr lang="en-US" sz="1800" b="0" i="0" u="none" strike="noStrike" cap="none" dirty="0">
                <a:solidFill>
                  <a:srgbClr val="001E33"/>
                </a:solidFill>
                <a:latin typeface="Arial"/>
                <a:ea typeface="Arial"/>
                <a:cs typeface="Arial"/>
                <a:sym typeface="Arial"/>
              </a:rPr>
              <a:t>. Informe Proyecto de </a:t>
            </a:r>
            <a:r>
              <a:rPr lang="en-US" sz="1800" b="0" i="0" u="none" strike="noStrike" cap="none" dirty="0" err="1">
                <a:solidFill>
                  <a:srgbClr val="001E33"/>
                </a:solidFill>
                <a:latin typeface="Arial"/>
                <a:ea typeface="Arial"/>
                <a:cs typeface="Arial"/>
                <a:sym typeface="Arial"/>
              </a:rPr>
              <a:t>datos</a:t>
            </a:r>
            <a:r>
              <a:rPr lang="en-US" sz="1800" dirty="0">
                <a:solidFill>
                  <a:srgbClr val="001E33"/>
                </a:solidFill>
              </a:rPr>
              <a:t> y </a:t>
            </a:r>
            <a:r>
              <a:rPr lang="en-US" sz="1800" dirty="0" err="1">
                <a:solidFill>
                  <a:srgbClr val="001E33"/>
                </a:solidFill>
              </a:rPr>
              <a:t>algoritmos</a:t>
            </a:r>
            <a:r>
              <a:rPr lang="en-US" sz="1800" b="0" i="0" u="none" strike="noStrike" cap="none" dirty="0">
                <a:solidFill>
                  <a:srgbClr val="001E33"/>
                </a:solidFill>
                <a:latin typeface="Arial"/>
                <a:ea typeface="Arial"/>
                <a:cs typeface="Arial"/>
                <a:sym typeface="Arial"/>
              </a:rPr>
              <a:t>. Osf.io, </a:t>
            </a:r>
            <a:r>
              <a:rPr lang="en-US" sz="1800" b="0" i="0" u="none" strike="noStrike" cap="none" dirty="0" err="1">
                <a:solidFill>
                  <a:srgbClr val="001E33"/>
                </a:solidFill>
                <a:latin typeface="Arial"/>
                <a:ea typeface="Arial"/>
                <a:cs typeface="Arial"/>
                <a:sym typeface="Arial"/>
              </a:rPr>
              <a:t>noviembre</a:t>
            </a:r>
            <a:r>
              <a:rPr lang="en-US" sz="1800" b="0" i="0" u="none" strike="noStrike" cap="none" dirty="0">
                <a:solidFill>
                  <a:srgbClr val="001E33"/>
                </a:solidFill>
                <a:latin typeface="Arial"/>
                <a:ea typeface="Arial"/>
                <a:cs typeface="Arial"/>
                <a:sym typeface="Arial"/>
              </a:rPr>
              <a:t> de 2021. Disponible </a:t>
            </a:r>
            <a:r>
              <a:rPr lang="en-US" sz="1800" b="0" i="0" u="none" strike="noStrike" cap="none" dirty="0" err="1">
                <a:solidFill>
                  <a:srgbClr val="001E33"/>
                </a:solidFill>
                <a:latin typeface="Arial"/>
                <a:ea typeface="Arial"/>
                <a:cs typeface="Arial"/>
                <a:sym typeface="Arial"/>
              </a:rPr>
              <a:t>en</a:t>
            </a:r>
            <a:r>
              <a:rPr lang="en-US" sz="1800" b="0" i="0" u="none" strike="noStrike" cap="none" dirty="0">
                <a:solidFill>
                  <a:srgbClr val="001E33"/>
                </a:solidFill>
                <a:latin typeface="Arial"/>
                <a:ea typeface="Arial"/>
                <a:cs typeface="Arial"/>
                <a:sym typeface="Arial"/>
              </a:rPr>
              <a:t>: </a:t>
            </a:r>
            <a:r>
              <a:rPr lang="en-US" sz="1800" b="0" i="0" u="sng" strike="noStrike" cap="none" dirty="0">
                <a:solidFill>
                  <a:srgbClr val="001E33"/>
                </a:solidFill>
                <a:latin typeface="Arial"/>
                <a:ea typeface="Arial"/>
                <a:cs typeface="Arial"/>
                <a:sym typeface="Arial"/>
              </a:rPr>
              <a:t>https://osf.io/msz8c/files/</a:t>
            </a:r>
            <a:endParaRPr sz="1800" b="0" i="0" u="none" strike="noStrike" cap="none" dirty="0">
              <a:solidFill>
                <a:srgbClr val="001E33"/>
              </a:solidFill>
              <a:latin typeface="Arial"/>
              <a:ea typeface="Arial"/>
              <a:cs typeface="Arial"/>
              <a:sym typeface="Arial"/>
            </a:endParaRPr>
          </a:p>
        </p:txBody>
      </p:sp>
      <p:pic>
        <p:nvPicPr>
          <p:cNvPr id="3" name="Imagen 2">
            <a:extLst>
              <a:ext uri="{FF2B5EF4-FFF2-40B4-BE49-F238E27FC236}">
                <a16:creationId xmlns:a16="http://schemas.microsoft.com/office/drawing/2014/main" id="{294715B9-031E-46B3-B885-0DCD56EF62C5}"/>
              </a:ext>
            </a:extLst>
          </p:cNvPr>
          <p:cNvPicPr>
            <a:picLocks noChangeAspect="1"/>
          </p:cNvPicPr>
          <p:nvPr/>
        </p:nvPicPr>
        <p:blipFill>
          <a:blip r:embed="rId4"/>
          <a:stretch>
            <a:fillRect/>
          </a:stretch>
        </p:blipFill>
        <p:spPr>
          <a:xfrm>
            <a:off x="6581911" y="1296488"/>
            <a:ext cx="5287014" cy="42628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add317ae2b_0_117" descr="Cómo sería un mundo sin ganadería industrial? | Igualdad Animal México"/>
          <p:cNvPicPr preferRelativeResize="0"/>
          <p:nvPr/>
        </p:nvPicPr>
        <p:blipFill rotWithShape="1">
          <a:blip r:embed="rId3">
            <a:alphaModFix/>
          </a:blip>
          <a:srcRect l="39094" r="1571"/>
          <a:stretch/>
        </p:blipFill>
        <p:spPr>
          <a:xfrm>
            <a:off x="-51118" y="-8709"/>
            <a:ext cx="12254544" cy="6881854"/>
          </a:xfrm>
          <a:prstGeom prst="rect">
            <a:avLst/>
          </a:prstGeom>
          <a:noFill/>
          <a:ln>
            <a:noFill/>
          </a:ln>
        </p:spPr>
      </p:pic>
      <p:sp>
        <p:nvSpPr>
          <p:cNvPr id="485" name="Google Shape;485;gadd317ae2b_0_117"/>
          <p:cNvSpPr/>
          <p:nvPr/>
        </p:nvSpPr>
        <p:spPr>
          <a:xfrm>
            <a:off x="-53831" y="-8709"/>
            <a:ext cx="12254399" cy="6866700"/>
          </a:xfrm>
          <a:prstGeom prst="rect">
            <a:avLst/>
          </a:prstGeom>
          <a:gradFill>
            <a:gsLst>
              <a:gs pos="0">
                <a:srgbClr val="FFFFFF">
                  <a:alpha val="0"/>
                </a:srgbClr>
              </a:gs>
              <a:gs pos="3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GRACIAS!</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486" name="Google Shape;486;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a:solidFill>
                  <a:srgbClr val="001E33"/>
                </a:solidFill>
                <a:latin typeface="Arial"/>
                <a:ea typeface="Arial"/>
                <a:cs typeface="Arial"/>
                <a:sym typeface="Arial"/>
              </a:rPr>
              <a:t>Apoyado por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Los dos primeros autores son apoyados por una beca Sapiencia financiada por el municipio de Medellín. Todos los autores quieren agradecer a la Vicerrectoría de Descubrimiento y Creación, de la Universidad EAFIT, por su apoyo en esta investigación.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grpSp>
        <p:nvGrpSpPr>
          <p:cNvPr id="203" name="Google Shape;203;p2"/>
          <p:cNvGrpSpPr/>
          <p:nvPr/>
        </p:nvGrpSpPr>
        <p:grpSpPr>
          <a:xfrm>
            <a:off x="9052560" y="1645920"/>
            <a:ext cx="2833920" cy="2742480"/>
            <a:chOff x="9052560" y="1645920"/>
            <a:chExt cx="2833920" cy="2742480"/>
          </a:xfrm>
        </p:grpSpPr>
        <p:pic>
          <p:nvPicPr>
            <p:cNvPr id="204" name="Google Shape;204;p2"/>
            <p:cNvPicPr preferRelativeResize="0"/>
            <p:nvPr/>
          </p:nvPicPr>
          <p:blipFill rotWithShape="1">
            <a:blip r:embed="rId3">
              <a:alphaModFix/>
            </a:blip>
            <a:srcRect/>
            <a:stretch/>
          </p:blipFill>
          <p:spPr>
            <a:xfrm>
              <a:off x="9219240" y="1757160"/>
              <a:ext cx="2507760" cy="2486880"/>
            </a:xfrm>
            <a:prstGeom prst="rect">
              <a:avLst/>
            </a:prstGeom>
            <a:noFill/>
            <a:ln>
              <a:noFill/>
            </a:ln>
          </p:spPr>
        </p:pic>
        <p:sp>
          <p:nvSpPr>
            <p:cNvPr id="205" name="Google Shape;205;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2"/>
          <p:cNvSpPr/>
          <p:nvPr/>
        </p:nvSpPr>
        <p:spPr>
          <a:xfrm>
            <a:off x="728640" y="190080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9419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Mauricio</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Toro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325607" y="4180675"/>
            <a:ext cx="2649385"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Jeronimo Gonzalez</a:t>
            </a:r>
            <a:endParaRPr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0" name="Google Shape;210;p2"/>
          <p:cNvSpPr/>
          <p:nvPr/>
        </p:nvSpPr>
        <p:spPr>
          <a:xfrm>
            <a:off x="635040" y="4180680"/>
            <a:ext cx="2192760" cy="42943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Sebastian Diaz</a:t>
            </a:r>
            <a:endParaRPr sz="2200" b="0" i="0" u="none" strike="noStrike" cap="none" dirty="0">
              <a:solidFill>
                <a:srgbClr val="000000"/>
              </a:solidFill>
              <a:latin typeface="Arial"/>
              <a:ea typeface="Arial"/>
              <a:cs typeface="Arial"/>
              <a:sym typeface="Arial"/>
            </a:endParaRPr>
          </a:p>
        </p:txBody>
      </p:sp>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39" y="6160680"/>
            <a:ext cx="9257215"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ES" sz="2200" b="1" i="0" u="none" strike="noStrike" cap="none" dirty="0">
                <a:solidFill>
                  <a:srgbClr val="001E33"/>
                </a:solidFill>
                <a:latin typeface="Arial"/>
                <a:ea typeface="Arial"/>
                <a:cs typeface="Arial"/>
                <a:sym typeface="Arial"/>
              </a:rPr>
              <a:t>https://github.com/SebastianDiaz-GIT/Proyecto-Datos-Algoritmos-1</a:t>
            </a:r>
            <a:endParaRPr sz="2200" b="1" i="0" u="none" strike="noStrike" cap="none" dirty="0">
              <a:solidFill>
                <a:srgbClr val="001E33"/>
              </a:solidFill>
              <a:latin typeface="Arial"/>
              <a:ea typeface="Arial"/>
              <a:cs typeface="Arial"/>
              <a:sym typeface="Arial"/>
            </a:endParaRPr>
          </a:p>
        </p:txBody>
      </p:sp>
      <p:grpSp>
        <p:nvGrpSpPr>
          <p:cNvPr id="218" name="Google Shape;218;p2"/>
          <p:cNvGrpSpPr/>
          <p:nvPr/>
        </p:nvGrpSpPr>
        <p:grpSpPr>
          <a:xfrm>
            <a:off x="5895585" y="1674645"/>
            <a:ext cx="3383640" cy="2652120"/>
            <a:chOff x="1028310" y="1074420"/>
            <a:chExt cx="3383640" cy="2652120"/>
          </a:xfrm>
        </p:grpSpPr>
        <p:pic>
          <p:nvPicPr>
            <p:cNvPr id="219" name="Google Shape;219;p2"/>
            <p:cNvPicPr preferRelativeResize="0"/>
            <p:nvPr/>
          </p:nvPicPr>
          <p:blipFill rotWithShape="1">
            <a:blip r:embed="rId5">
              <a:alphaModFix/>
            </a:blip>
            <a:srcRect l="2186" t="17695" r="15575" b="26359"/>
            <a:stretch/>
          </p:blipFill>
          <p:spPr>
            <a:xfrm>
              <a:off x="1294925" y="1200950"/>
              <a:ext cx="2686053" cy="2436497"/>
            </a:xfrm>
            <a:prstGeom prst="rect">
              <a:avLst/>
            </a:prstGeom>
            <a:noFill/>
            <a:ln>
              <a:noFill/>
            </a:ln>
          </p:spPr>
        </p:pic>
        <p:sp>
          <p:nvSpPr>
            <p:cNvPr id="220" name="Google Shape;220;p2"/>
            <p:cNvSpPr/>
            <p:nvPr/>
          </p:nvSpPr>
          <p:spPr>
            <a:xfrm>
              <a:off x="1028310" y="10744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1" name="Google Shape;221;p2"/>
          <p:cNvSpPr/>
          <p:nvPr/>
        </p:nvSpPr>
        <p:spPr>
          <a:xfrm>
            <a:off x="6446651" y="4180675"/>
            <a:ext cx="24111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Simón</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Marín</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4" name="Google Shape;224;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3" name="Imagen 2" descr="Una persona sonriendo&#10;&#10;Descripción generada automáticamente">
            <a:extLst>
              <a:ext uri="{FF2B5EF4-FFF2-40B4-BE49-F238E27FC236}">
                <a16:creationId xmlns:a16="http://schemas.microsoft.com/office/drawing/2014/main" id="{38894D64-860B-4A8E-B0C2-DCBE727C3DA3}"/>
              </a:ext>
            </a:extLst>
          </p:cNvPr>
          <p:cNvPicPr>
            <a:picLocks noChangeAspect="1"/>
          </p:cNvPicPr>
          <p:nvPr/>
        </p:nvPicPr>
        <p:blipFill rotWithShape="1">
          <a:blip r:embed="rId6"/>
          <a:srcRect l="14039" r="14025"/>
          <a:stretch/>
        </p:blipFill>
        <p:spPr>
          <a:xfrm>
            <a:off x="3599280" y="1900800"/>
            <a:ext cx="2108279"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Imagen 1">
            <a:extLst>
              <a:ext uri="{FF2B5EF4-FFF2-40B4-BE49-F238E27FC236}">
                <a16:creationId xmlns:a16="http://schemas.microsoft.com/office/drawing/2014/main" id="{817749CA-20E9-403C-891E-A0455BFD25B3}"/>
              </a:ext>
            </a:extLst>
          </p:cNvPr>
          <p:cNvPicPr>
            <a:picLocks noChangeAspect="1"/>
          </p:cNvPicPr>
          <p:nvPr/>
        </p:nvPicPr>
        <p:blipFill rotWithShape="1">
          <a:blip r:embed="rId7"/>
          <a:srcRect l="33167" t="-188" r="31580" b="37494"/>
          <a:stretch/>
        </p:blipFill>
        <p:spPr>
          <a:xfrm>
            <a:off x="752991" y="1911912"/>
            <a:ext cx="2192761"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6"/>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30" name="Google Shape;230;p6"/>
          <p:cNvSpPr/>
          <p:nvPr/>
        </p:nvSpPr>
        <p:spPr>
          <a:xfrm>
            <a:off x="265328" y="376925"/>
            <a:ext cx="4959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Proceso de entrenamiento</a:t>
            </a:r>
            <a:endParaRPr sz="2200" b="0" i="0" u="none" strike="noStrike" cap="none">
              <a:solidFill>
                <a:srgbClr val="000000"/>
              </a:solidFill>
              <a:latin typeface="Arial"/>
              <a:ea typeface="Arial"/>
              <a:cs typeface="Arial"/>
              <a:sym typeface="Arial"/>
            </a:endParaRPr>
          </a:p>
        </p:txBody>
      </p:sp>
      <p:grpSp>
        <p:nvGrpSpPr>
          <p:cNvPr id="234" name="Google Shape;234;p6"/>
          <p:cNvGrpSpPr/>
          <p:nvPr/>
        </p:nvGrpSpPr>
        <p:grpSpPr>
          <a:xfrm>
            <a:off x="742075" y="1105249"/>
            <a:ext cx="2065125" cy="1375679"/>
            <a:chOff x="589675" y="1105249"/>
            <a:chExt cx="2065125" cy="1375679"/>
          </a:xfrm>
        </p:grpSpPr>
        <p:pic>
          <p:nvPicPr>
            <p:cNvPr id="235" name="Google Shape;235;p6"/>
            <p:cNvPicPr preferRelativeResize="0"/>
            <p:nvPr/>
          </p:nvPicPr>
          <p:blipFill rotWithShape="1">
            <a:blip r:embed="rId4">
              <a:alphaModFix/>
            </a:blip>
            <a:srcRect/>
            <a:stretch/>
          </p:blipFill>
          <p:spPr>
            <a:xfrm>
              <a:off x="589675" y="1410049"/>
              <a:ext cx="1607925" cy="1070879"/>
            </a:xfrm>
            <a:prstGeom prst="rect">
              <a:avLst/>
            </a:prstGeom>
            <a:noFill/>
            <a:ln w="28575" cap="flat" cmpd="sng">
              <a:solidFill>
                <a:srgbClr val="001E33"/>
              </a:solidFill>
              <a:prstDash val="solid"/>
              <a:round/>
              <a:headEnd type="none" w="sm" len="sm"/>
              <a:tailEnd type="none" w="sm" len="sm"/>
            </a:ln>
          </p:spPr>
        </p:pic>
        <p:pic>
          <p:nvPicPr>
            <p:cNvPr id="236" name="Google Shape;236;p6"/>
            <p:cNvPicPr preferRelativeResize="0"/>
            <p:nvPr/>
          </p:nvPicPr>
          <p:blipFill rotWithShape="1">
            <a:blip r:embed="rId4">
              <a:alphaModFix/>
            </a:blip>
            <a:srcRect/>
            <a:stretch/>
          </p:blipFill>
          <p:spPr>
            <a:xfrm>
              <a:off x="818275" y="1257649"/>
              <a:ext cx="1607925" cy="1070879"/>
            </a:xfrm>
            <a:prstGeom prst="rect">
              <a:avLst/>
            </a:prstGeom>
            <a:noFill/>
            <a:ln w="28575" cap="flat" cmpd="sng">
              <a:solidFill>
                <a:srgbClr val="001E33"/>
              </a:solidFill>
              <a:prstDash val="solid"/>
              <a:round/>
              <a:headEnd type="none" w="sm" len="sm"/>
              <a:tailEnd type="none" w="sm" len="sm"/>
            </a:ln>
          </p:spPr>
        </p:pic>
        <p:pic>
          <p:nvPicPr>
            <p:cNvPr id="237" name="Google Shape;237;p6"/>
            <p:cNvPicPr preferRelativeResize="0"/>
            <p:nvPr/>
          </p:nvPicPr>
          <p:blipFill rotWithShape="1">
            <a:blip r:embed="rId4">
              <a:alphaModFix/>
            </a:blip>
            <a:srcRect/>
            <a:stretch/>
          </p:blipFill>
          <p:spPr>
            <a:xfrm>
              <a:off x="1046875" y="1105249"/>
              <a:ext cx="1607925" cy="1070879"/>
            </a:xfrm>
            <a:prstGeom prst="rect">
              <a:avLst/>
            </a:prstGeom>
            <a:noFill/>
            <a:ln w="28575" cap="flat" cmpd="sng">
              <a:solidFill>
                <a:srgbClr val="001E33"/>
              </a:solidFill>
              <a:prstDash val="solid"/>
              <a:round/>
              <a:headEnd type="none" w="sm" len="sm"/>
              <a:tailEnd type="none" w="sm" len="sm"/>
            </a:ln>
          </p:spPr>
        </p:pic>
      </p:grpSp>
      <p:grpSp>
        <p:nvGrpSpPr>
          <p:cNvPr id="238" name="Google Shape;238;p6"/>
          <p:cNvGrpSpPr/>
          <p:nvPr/>
        </p:nvGrpSpPr>
        <p:grpSpPr>
          <a:xfrm>
            <a:off x="789425" y="3608150"/>
            <a:ext cx="2093976" cy="1600200"/>
            <a:chOff x="484625" y="3608150"/>
            <a:chExt cx="2093976" cy="1600200"/>
          </a:xfrm>
        </p:grpSpPr>
        <p:pic>
          <p:nvPicPr>
            <p:cNvPr id="239" name="Google Shape;239;p6"/>
            <p:cNvPicPr preferRelativeResize="0"/>
            <p:nvPr/>
          </p:nvPicPr>
          <p:blipFill rotWithShape="1">
            <a:blip r:embed="rId5">
              <a:alphaModFix/>
            </a:blip>
            <a:srcRect/>
            <a:stretch/>
          </p:blipFill>
          <p:spPr>
            <a:xfrm>
              <a:off x="484625" y="4065350"/>
              <a:ext cx="1712976" cy="1143000"/>
            </a:xfrm>
            <a:prstGeom prst="rect">
              <a:avLst/>
            </a:prstGeom>
            <a:noFill/>
            <a:ln w="28575" cap="flat" cmpd="sng">
              <a:solidFill>
                <a:srgbClr val="0563C1"/>
              </a:solidFill>
              <a:prstDash val="solid"/>
              <a:round/>
              <a:headEnd type="none" w="sm" len="sm"/>
              <a:tailEnd type="none" w="sm" len="sm"/>
            </a:ln>
          </p:spPr>
        </p:pic>
        <p:pic>
          <p:nvPicPr>
            <p:cNvPr id="240" name="Google Shape;240;p6"/>
            <p:cNvPicPr preferRelativeResize="0"/>
            <p:nvPr/>
          </p:nvPicPr>
          <p:blipFill rotWithShape="1">
            <a:blip r:embed="rId5">
              <a:alphaModFix/>
            </a:blip>
            <a:srcRect/>
            <a:stretch/>
          </p:blipFill>
          <p:spPr>
            <a:xfrm>
              <a:off x="637025" y="3836750"/>
              <a:ext cx="1712976" cy="1143000"/>
            </a:xfrm>
            <a:prstGeom prst="rect">
              <a:avLst/>
            </a:prstGeom>
            <a:noFill/>
            <a:ln w="28575" cap="flat" cmpd="sng">
              <a:solidFill>
                <a:srgbClr val="0563C1"/>
              </a:solidFill>
              <a:prstDash val="solid"/>
              <a:round/>
              <a:headEnd type="none" w="sm" len="sm"/>
              <a:tailEnd type="none" w="sm" len="sm"/>
            </a:ln>
          </p:spPr>
        </p:pic>
        <p:pic>
          <p:nvPicPr>
            <p:cNvPr id="241" name="Google Shape;241;p6"/>
            <p:cNvPicPr preferRelativeResize="0"/>
            <p:nvPr/>
          </p:nvPicPr>
          <p:blipFill rotWithShape="1">
            <a:blip r:embed="rId5">
              <a:alphaModFix/>
            </a:blip>
            <a:srcRect/>
            <a:stretch/>
          </p:blipFill>
          <p:spPr>
            <a:xfrm>
              <a:off x="865625" y="3608150"/>
              <a:ext cx="1712976" cy="1143000"/>
            </a:xfrm>
            <a:prstGeom prst="rect">
              <a:avLst/>
            </a:prstGeom>
            <a:noFill/>
            <a:ln w="28575" cap="flat" cmpd="sng">
              <a:solidFill>
                <a:srgbClr val="0563C1"/>
              </a:solidFill>
              <a:prstDash val="solid"/>
              <a:round/>
              <a:headEnd type="none" w="sm" len="sm"/>
              <a:tailEnd type="none" w="sm" len="sm"/>
            </a:ln>
          </p:spPr>
        </p:pic>
      </p:grpSp>
      <p:sp>
        <p:nvSpPr>
          <p:cNvPr id="242" name="Google Shape;242;p6"/>
          <p:cNvSpPr/>
          <p:nvPr/>
        </p:nvSpPr>
        <p:spPr>
          <a:xfrm>
            <a:off x="-9813" y="2565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Imágenes de ganado enfermo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3" name="Google Shape;243;p6"/>
          <p:cNvSpPr/>
          <p:nvPr/>
        </p:nvSpPr>
        <p:spPr>
          <a:xfrm>
            <a:off x="142587" y="5232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563C1"/>
                </a:solidFill>
                <a:latin typeface="Arial"/>
                <a:ea typeface="Arial"/>
                <a:cs typeface="Arial"/>
                <a:sym typeface="Arial"/>
              </a:rPr>
              <a:t>Imágenes del ganado sano</a:t>
            </a:r>
            <a:endParaRPr sz="2200" b="1" i="0" u="none" strike="noStrike" cap="none">
              <a:solidFill>
                <a:srgbClr val="0563C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4" name="Google Shape;244;p6"/>
          <p:cNvSpPr/>
          <p:nvPr/>
        </p:nvSpPr>
        <p:spPr>
          <a:xfrm>
            <a:off x="7080850" y="2124675"/>
            <a:ext cx="2221200" cy="1767300"/>
          </a:xfrm>
          <a:prstGeom prst="cube">
            <a:avLst>
              <a:gd name="adj" fmla="val 250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accent4"/>
                </a:solidFill>
                <a:latin typeface="Arial"/>
                <a:ea typeface="Arial"/>
                <a:cs typeface="Arial"/>
                <a:sym typeface="Arial"/>
              </a:rPr>
              <a:t>Red neuronal conv</a:t>
            </a:r>
            <a:r>
              <a:rPr lang="en-US" sz="1700" b="1">
                <a:solidFill>
                  <a:schemeClr val="accent4"/>
                </a:solidFill>
              </a:rPr>
              <a:t>olucional</a:t>
            </a:r>
            <a:endParaRPr sz="1700" b="1" i="0" u="none" strike="noStrike" cap="none">
              <a:solidFill>
                <a:schemeClr val="accent4"/>
              </a:solidFill>
              <a:latin typeface="Arial"/>
              <a:ea typeface="Arial"/>
              <a:cs typeface="Arial"/>
              <a:sym typeface="Arial"/>
            </a:endParaRPr>
          </a:p>
        </p:txBody>
      </p:sp>
      <p:grpSp>
        <p:nvGrpSpPr>
          <p:cNvPr id="245" name="Google Shape;245;p6"/>
          <p:cNvGrpSpPr/>
          <p:nvPr/>
        </p:nvGrpSpPr>
        <p:grpSpPr>
          <a:xfrm>
            <a:off x="10128850" y="2018775"/>
            <a:ext cx="1337625" cy="2131500"/>
            <a:chOff x="10299150" y="1494000"/>
            <a:chExt cx="1337625" cy="2131500"/>
          </a:xfrm>
        </p:grpSpPr>
        <p:sp>
          <p:nvSpPr>
            <p:cNvPr id="246" name="Google Shape;246;p6"/>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5" name="Google Shape;255;p6"/>
            <p:cNvCxnSpPr>
              <a:stCxn id="246" idx="5"/>
              <a:endCxn id="25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6" name="Google Shape;256;p6"/>
            <p:cNvCxnSpPr>
              <a:stCxn id="247" idx="6"/>
              <a:endCxn id="24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7" name="Google Shape;257;p6"/>
            <p:cNvCxnSpPr>
              <a:stCxn id="248" idx="6"/>
              <a:endCxn id="25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58" name="Google Shape;258;p6"/>
            <p:cNvCxnSpPr>
              <a:stCxn id="254" idx="7"/>
              <a:endCxn id="25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59" name="Google Shape;259;p6"/>
            <p:cNvCxnSpPr>
              <a:stCxn id="248" idx="7"/>
              <a:endCxn id="24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60" name="Google Shape;260;p6"/>
            <p:cNvCxnSpPr>
              <a:stCxn id="247" idx="7"/>
              <a:endCxn id="25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61" name="Google Shape;261;p6"/>
            <p:cNvCxnSpPr>
              <a:stCxn id="249" idx="7"/>
              <a:endCxn id="25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62" name="Google Shape;262;p6"/>
            <p:cNvCxnSpPr>
              <a:stCxn id="251" idx="5"/>
              <a:endCxn id="25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63" name="Google Shape;263;p6"/>
            <p:cNvCxnSpPr>
              <a:stCxn id="250" idx="6"/>
              <a:endCxn id="25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64" name="Google Shape;264;p6"/>
            <p:cNvCxnSpPr>
              <a:stCxn id="249" idx="6"/>
              <a:endCxn id="25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65" name="Google Shape;265;p6"/>
            <p:cNvCxnSpPr>
              <a:stCxn id="250" idx="7"/>
              <a:endCxn id="25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66" name="Google Shape;266;p6"/>
          <p:cNvSpPr/>
          <p:nvPr/>
        </p:nvSpPr>
        <p:spPr>
          <a:xfrm>
            <a:off x="62016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Algoritmo de</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67" name="Google Shape;267;p6"/>
          <p:cNvSpPr/>
          <p:nvPr/>
        </p:nvSpPr>
        <p:spPr>
          <a:xfrm>
            <a:off x="89448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Modelo de</a:t>
            </a:r>
            <a:br>
              <a:rPr lang="en-US" sz="2200" b="1" i="0" u="none" strike="noStrike" cap="none">
                <a:solidFill>
                  <a:srgbClr val="001E33"/>
                </a:solidFill>
                <a:latin typeface="Arial"/>
                <a:ea typeface="Arial"/>
                <a:cs typeface="Arial"/>
                <a:sym typeface="Aria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268" name="Google Shape;268;p6"/>
          <p:cNvCxnSpPr>
            <a:stCxn id="237" idx="3"/>
          </p:cNvCxnSpPr>
          <p:nvPr/>
        </p:nvCxnSpPr>
        <p:spPr>
          <a:xfrm>
            <a:off x="2807200" y="1640689"/>
            <a:ext cx="4249500" cy="1192500"/>
          </a:xfrm>
          <a:prstGeom prst="straightConnector1">
            <a:avLst/>
          </a:prstGeom>
          <a:noFill/>
          <a:ln w="38100" cap="flat" cmpd="sng">
            <a:solidFill>
              <a:schemeClr val="accent5"/>
            </a:solidFill>
            <a:prstDash val="solid"/>
            <a:round/>
            <a:headEnd type="none" w="sm" len="sm"/>
            <a:tailEnd type="triangle" w="med" len="med"/>
          </a:ln>
        </p:spPr>
      </p:cxnSp>
      <p:cxnSp>
        <p:nvCxnSpPr>
          <p:cNvPr id="269" name="Google Shape;269;p6"/>
          <p:cNvCxnSpPr/>
          <p:nvPr/>
        </p:nvCxnSpPr>
        <p:spPr>
          <a:xfrm rot="10800000" flipH="1">
            <a:off x="2883550" y="3627638"/>
            <a:ext cx="4140600" cy="552000"/>
          </a:xfrm>
          <a:prstGeom prst="straightConnector1">
            <a:avLst/>
          </a:prstGeom>
          <a:noFill/>
          <a:ln w="38100" cap="flat" cmpd="sng">
            <a:solidFill>
              <a:schemeClr val="accent5"/>
            </a:solidFill>
            <a:prstDash val="solid"/>
            <a:round/>
            <a:headEnd type="none" w="sm" len="sm"/>
            <a:tailEnd type="triangle" w="med" len="med"/>
          </a:ln>
        </p:spPr>
      </p:cxnSp>
      <p:cxnSp>
        <p:nvCxnSpPr>
          <p:cNvPr id="270" name="Google Shape;270;p6"/>
          <p:cNvCxnSpPr/>
          <p:nvPr/>
        </p:nvCxnSpPr>
        <p:spPr>
          <a:xfrm rot="10800000" flipH="1">
            <a:off x="9293975" y="3229200"/>
            <a:ext cx="834900" cy="930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add317ae2b_0_27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279" name="Google Shape;279;gadd317ae2b_0_271"/>
          <p:cNvSpPr/>
          <p:nvPr/>
        </p:nvSpPr>
        <p:spPr>
          <a:xfrm>
            <a:off x="265325" y="376925"/>
            <a:ext cx="34626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Proceso</a:t>
            </a:r>
            <a:r>
              <a:rPr lang="en-US" sz="2200" b="1" i="0" u="none" strike="noStrike" cap="none" dirty="0">
                <a:solidFill>
                  <a:srgbClr val="FFFFFF"/>
                </a:solidFill>
                <a:latin typeface="Arial"/>
                <a:ea typeface="Arial"/>
                <a:cs typeface="Arial"/>
                <a:sym typeface="Arial"/>
              </a:rPr>
              <a:t> de </a:t>
            </a:r>
            <a:r>
              <a:rPr lang="en-US" sz="2200" b="1" dirty="0" err="1">
                <a:solidFill>
                  <a:srgbClr val="FFFFFF"/>
                </a:solidFill>
              </a:rPr>
              <a:t>validación</a:t>
            </a:r>
            <a:endParaRPr sz="2200" b="0" i="0" u="none" strike="noStrike" cap="none" dirty="0">
              <a:solidFill>
                <a:srgbClr val="000000"/>
              </a:solidFill>
              <a:latin typeface="Arial"/>
              <a:ea typeface="Arial"/>
              <a:cs typeface="Arial"/>
              <a:sym typeface="Arial"/>
            </a:endParaRPr>
          </a:p>
        </p:txBody>
      </p:sp>
      <p:sp>
        <p:nvSpPr>
          <p:cNvPr id="283" name="Google Shape;283;gadd317ae2b_0_271"/>
          <p:cNvSpPr/>
          <p:nvPr/>
        </p:nvSpPr>
        <p:spPr>
          <a:xfrm>
            <a:off x="-86013" y="41660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Imagen del ganado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84" name="Google Shape;284;gadd317ae2b_0_271"/>
          <p:cNvSpPr/>
          <p:nvPr/>
        </p:nvSpPr>
        <p:spPr>
          <a:xfrm>
            <a:off x="3728050" y="2200875"/>
            <a:ext cx="2221200" cy="17673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err="1">
                <a:solidFill>
                  <a:srgbClr val="001E33"/>
                </a:solidFill>
              </a:rPr>
              <a:t>Algoritmo</a:t>
            </a:r>
            <a:endParaRPr sz="2200" b="1" i="0" u="none" strike="noStrike" cap="none" dirty="0">
              <a:solidFill>
                <a:srgbClr val="001E33"/>
              </a:solidFill>
              <a:latin typeface="Arial"/>
              <a:ea typeface="Arial"/>
              <a:cs typeface="Arial"/>
              <a:sym typeface="Arial"/>
            </a:endParaRPr>
          </a:p>
        </p:txBody>
      </p:sp>
      <p:grpSp>
        <p:nvGrpSpPr>
          <p:cNvPr id="285" name="Google Shape;285;gadd317ae2b_0_271"/>
          <p:cNvGrpSpPr/>
          <p:nvPr/>
        </p:nvGrpSpPr>
        <p:grpSpPr>
          <a:xfrm>
            <a:off x="7023249" y="2093752"/>
            <a:ext cx="1337625" cy="2131500"/>
            <a:chOff x="10299150" y="1494000"/>
            <a:chExt cx="1337625" cy="2131500"/>
          </a:xfrm>
        </p:grpSpPr>
        <p:sp>
          <p:nvSpPr>
            <p:cNvPr id="286" name="Google Shape;286;gadd317ae2b_0_27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add317ae2b_0_271"/>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add317ae2b_0_27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add317ae2b_0_27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add317ae2b_0_27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add317ae2b_0_27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add317ae2b_0_271"/>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add317ae2b_0_27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add317ae2b_0_27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gadd317ae2b_0_271"/>
            <p:cNvCxnSpPr>
              <a:stCxn id="286" idx="5"/>
              <a:endCxn id="29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6" name="Google Shape;296;gadd317ae2b_0_271"/>
            <p:cNvCxnSpPr>
              <a:stCxn id="287" idx="6"/>
              <a:endCxn id="28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7" name="Google Shape;297;gadd317ae2b_0_271"/>
            <p:cNvCxnSpPr>
              <a:stCxn id="288" idx="6"/>
              <a:endCxn id="29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98" name="Google Shape;298;gadd317ae2b_0_271"/>
            <p:cNvCxnSpPr>
              <a:stCxn id="294" idx="7"/>
              <a:endCxn id="29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99" name="Google Shape;299;gadd317ae2b_0_271"/>
            <p:cNvCxnSpPr>
              <a:stCxn id="288" idx="7"/>
              <a:endCxn id="28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0" name="Google Shape;300;gadd317ae2b_0_271"/>
            <p:cNvCxnSpPr>
              <a:stCxn id="287" idx="7"/>
              <a:endCxn id="29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01" name="Google Shape;301;gadd317ae2b_0_271"/>
            <p:cNvCxnSpPr>
              <a:stCxn id="289" idx="7"/>
              <a:endCxn id="29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02" name="Google Shape;302;gadd317ae2b_0_271"/>
            <p:cNvCxnSpPr>
              <a:stCxn id="291" idx="5"/>
              <a:endCxn id="29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03" name="Google Shape;303;gadd317ae2b_0_271"/>
            <p:cNvCxnSpPr>
              <a:stCxn id="290" idx="6"/>
              <a:endCxn id="29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04" name="Google Shape;304;gadd317ae2b_0_271"/>
            <p:cNvCxnSpPr>
              <a:stCxn id="289" idx="6"/>
              <a:endCxn id="29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05" name="Google Shape;305;gadd317ae2b_0_271"/>
            <p:cNvCxnSpPr>
              <a:stCxn id="290" idx="7"/>
              <a:endCxn id="29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306" name="Google Shape;306;gadd317ae2b_0_271"/>
          <p:cNvSpPr/>
          <p:nvPr/>
        </p:nvSpPr>
        <p:spPr>
          <a:xfrm>
            <a:off x="2925087" y="41062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1E33"/>
                </a:solidFill>
                <a:latin typeface="Arial"/>
                <a:ea typeface="Arial"/>
                <a:cs typeface="Arial"/>
                <a:sym typeface="Arial"/>
              </a:rPr>
              <a:t>Vecino</a:t>
            </a:r>
            <a:r>
              <a:rPr lang="en-US" sz="2200" b="1" i="0" u="none" strike="noStrike" cap="none" dirty="0">
                <a:solidFill>
                  <a:srgbClr val="001E33"/>
                </a:solidFill>
                <a:latin typeface="Arial"/>
                <a:ea typeface="Arial"/>
                <a:cs typeface="Arial"/>
                <a:sym typeface="Arial"/>
              </a:rPr>
              <a:t> </a:t>
            </a:r>
            <a:r>
              <a:rPr lang="en-US" sz="2200" b="1" dirty="0">
                <a:solidFill>
                  <a:srgbClr val="001E33"/>
                </a:solidFill>
              </a:rPr>
              <a:t>mas </a:t>
            </a:r>
            <a:r>
              <a:rPr lang="en-US" sz="2200" b="1" dirty="0" err="1">
                <a:solidFill>
                  <a:srgbClr val="001E33"/>
                </a:solidFill>
              </a:rPr>
              <a:t>cercano</a:t>
            </a:r>
            <a:endParaRPr lang="en-US" sz="2200" b="1" i="0" u="none" strike="noStrike" cap="none" dirty="0">
              <a:solidFill>
                <a:srgbClr val="001E33"/>
              </a:solidFill>
              <a:latin typeface="Arial"/>
              <a:ea typeface="Arial"/>
              <a:cs typeface="Arial"/>
              <a:sym typeface="Arial"/>
            </a:endParaRPr>
          </a:p>
        </p:txBody>
      </p:sp>
      <p:sp>
        <p:nvSpPr>
          <p:cNvPr id="307" name="Google Shape;307;gadd317ae2b_0_271"/>
          <p:cNvSpPr/>
          <p:nvPr/>
        </p:nvSpPr>
        <p:spPr>
          <a:xfrm>
            <a:off x="58206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Modelo de </a:t>
            </a:r>
            <a:br>
              <a:rPr lang="en-US" sz="2200" b="1">
                <a:solidFill>
                  <a:srgbClr val="001E33"/>
                </a:solidFil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08" name="Google Shape;308;gadd317ae2b_0_271"/>
          <p:cNvCxnSpPr/>
          <p:nvPr/>
        </p:nvCxnSpPr>
        <p:spPr>
          <a:xfrm>
            <a:off x="2654800" y="3164688"/>
            <a:ext cx="1027800" cy="21900"/>
          </a:xfrm>
          <a:prstGeom prst="straightConnector1">
            <a:avLst/>
          </a:prstGeom>
          <a:noFill/>
          <a:ln w="38100" cap="flat" cmpd="sng">
            <a:solidFill>
              <a:schemeClr val="accent5"/>
            </a:solidFill>
            <a:prstDash val="solid"/>
            <a:round/>
            <a:headEnd type="none" w="sm" len="sm"/>
            <a:tailEnd type="triangle" w="med" len="med"/>
          </a:ln>
        </p:spPr>
      </p:cxnSp>
      <p:cxnSp>
        <p:nvCxnSpPr>
          <p:cNvPr id="309" name="Google Shape;309;gadd317ae2b_0_271"/>
          <p:cNvCxnSpPr/>
          <p:nvPr/>
        </p:nvCxnSpPr>
        <p:spPr>
          <a:xfrm rot="10800000" flipH="1">
            <a:off x="6017350" y="3229238"/>
            <a:ext cx="834900" cy="9300"/>
          </a:xfrm>
          <a:prstGeom prst="straightConnector1">
            <a:avLst/>
          </a:prstGeom>
          <a:noFill/>
          <a:ln w="38100" cap="flat" cmpd="sng">
            <a:solidFill>
              <a:schemeClr val="accent5"/>
            </a:solidFill>
            <a:prstDash val="solid"/>
            <a:round/>
            <a:headEnd type="none" w="sm" len="sm"/>
            <a:tailEnd type="triangle" w="med" len="med"/>
          </a:ln>
        </p:spPr>
      </p:cxnSp>
      <p:cxnSp>
        <p:nvCxnSpPr>
          <p:cNvPr id="310" name="Google Shape;310;gadd317ae2b_0_271"/>
          <p:cNvCxnSpPr/>
          <p:nvPr/>
        </p:nvCxnSpPr>
        <p:spPr>
          <a:xfrm rot="10800000" flipH="1">
            <a:off x="8493075" y="3229250"/>
            <a:ext cx="834900" cy="9300"/>
          </a:xfrm>
          <a:prstGeom prst="straightConnector1">
            <a:avLst/>
          </a:prstGeom>
          <a:noFill/>
          <a:ln w="38100" cap="flat" cmpd="sng">
            <a:solidFill>
              <a:schemeClr val="accent5"/>
            </a:solidFill>
            <a:prstDash val="solid"/>
            <a:round/>
            <a:headEnd type="none" w="sm" len="sm"/>
            <a:tailEnd type="triangle" w="med" len="med"/>
          </a:ln>
        </p:spPr>
      </p:cxnSp>
      <p:pic>
        <p:nvPicPr>
          <p:cNvPr id="311" name="Google Shape;311;gadd317ae2b_0_271"/>
          <p:cNvPicPr preferRelativeResize="0"/>
          <p:nvPr/>
        </p:nvPicPr>
        <p:blipFill rotWithShape="1">
          <a:blip r:embed="rId4">
            <a:alphaModFix/>
          </a:blip>
          <a:srcRect/>
          <a:stretch/>
        </p:blipFill>
        <p:spPr>
          <a:xfrm>
            <a:off x="553100" y="2455703"/>
            <a:ext cx="2114699" cy="1407598"/>
          </a:xfrm>
          <a:prstGeom prst="rect">
            <a:avLst/>
          </a:prstGeom>
          <a:noFill/>
          <a:ln w="38100" cap="flat" cmpd="sng">
            <a:solidFill>
              <a:srgbClr val="001E33"/>
            </a:solidFill>
            <a:prstDash val="solid"/>
            <a:round/>
            <a:headEnd type="none" w="sm" len="sm"/>
            <a:tailEnd type="none" w="sm" len="sm"/>
          </a:ln>
        </p:spPr>
      </p:pic>
      <p:sp>
        <p:nvSpPr>
          <p:cNvPr id="312" name="Google Shape;312;gadd317ae2b_0_271"/>
          <p:cNvSpPr/>
          <p:nvPr/>
        </p:nvSpPr>
        <p:spPr>
          <a:xfrm>
            <a:off x="9297200" y="2262500"/>
            <a:ext cx="2480700" cy="1702200"/>
          </a:xfrm>
          <a:prstGeom prst="wedgeEllipseCallout">
            <a:avLst>
              <a:gd name="adj1" fmla="val -20833"/>
              <a:gd name="adj2" fmla="val 625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rgbClr val="00AADB"/>
                </a:solidFill>
                <a:latin typeface="Arial"/>
                <a:ea typeface="Arial"/>
                <a:cs typeface="Arial"/>
                <a:sym typeface="Arial"/>
              </a:rPr>
              <a:t>Está enfermo</a:t>
            </a:r>
            <a:endParaRPr sz="2100" b="1" i="0" u="none" strike="noStrike" cap="none">
              <a:solidFill>
                <a:srgbClr val="00AADB"/>
              </a:solidFill>
              <a:latin typeface="Arial"/>
              <a:ea typeface="Arial"/>
              <a:cs typeface="Arial"/>
              <a:sym typeface="Arial"/>
            </a:endParaRPr>
          </a:p>
        </p:txBody>
      </p:sp>
      <p:sp>
        <p:nvSpPr>
          <p:cNvPr id="313" name="Google Shape;313;gadd317ae2b_0_271"/>
          <p:cNvSpPr/>
          <p:nvPr/>
        </p:nvSpPr>
        <p:spPr>
          <a:xfrm>
            <a:off x="84114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Salida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2" name="Google Shape;322;p3"/>
          <p:cNvSpPr/>
          <p:nvPr/>
        </p:nvSpPr>
        <p:spPr>
          <a:xfrm>
            <a:off x="265325" y="376925"/>
            <a:ext cx="55914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1026" name="Picture 2" descr="3 grupos de enfermedades que atacan al ganado en verano | CONtexto ganadero  | Noticias principales sobre ganadería y agricultura en Colombia">
            <a:extLst>
              <a:ext uri="{FF2B5EF4-FFF2-40B4-BE49-F238E27FC236}">
                <a16:creationId xmlns:a16="http://schemas.microsoft.com/office/drawing/2014/main" id="{CE48FBD1-1FEC-4AAE-852B-43CE3E50B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760" y="1613705"/>
            <a:ext cx="4072594" cy="277316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7532C812-8DC7-4869-952E-C2273D0091BC}"/>
              </a:ext>
            </a:extLst>
          </p:cNvPr>
          <p:cNvPicPr>
            <a:picLocks noChangeAspect="1"/>
          </p:cNvPicPr>
          <p:nvPr/>
        </p:nvPicPr>
        <p:blipFill>
          <a:blip r:embed="rId5"/>
          <a:stretch>
            <a:fillRect/>
          </a:stretch>
        </p:blipFill>
        <p:spPr>
          <a:xfrm>
            <a:off x="1480555" y="1447740"/>
            <a:ext cx="4072594" cy="3105099"/>
          </a:xfrm>
          <a:prstGeom prst="rect">
            <a:avLst/>
          </a:prstGeom>
        </p:spPr>
      </p:pic>
      <p:sp>
        <p:nvSpPr>
          <p:cNvPr id="22" name="Google Shape;323;p3">
            <a:extLst>
              <a:ext uri="{FF2B5EF4-FFF2-40B4-BE49-F238E27FC236}">
                <a16:creationId xmlns:a16="http://schemas.microsoft.com/office/drawing/2014/main" id="{822D723D-F2F4-4D10-85C7-ED071272D6B4}"/>
              </a:ext>
            </a:extLst>
          </p:cNvPr>
          <p:cNvSpPr/>
          <p:nvPr/>
        </p:nvSpPr>
        <p:spPr>
          <a:xfrm>
            <a:off x="363102" y="1022624"/>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3" name="Google Shape;323;p3">
            <a:extLst>
              <a:ext uri="{FF2B5EF4-FFF2-40B4-BE49-F238E27FC236}">
                <a16:creationId xmlns:a16="http://schemas.microsoft.com/office/drawing/2014/main" id="{3FF98B48-4CF5-48B2-A3E8-09611C363D9D}"/>
              </a:ext>
            </a:extLst>
          </p:cNvPr>
          <p:cNvSpPr/>
          <p:nvPr/>
        </p:nvSpPr>
        <p:spPr>
          <a:xfrm>
            <a:off x="363102" y="4585678"/>
            <a:ext cx="6307500" cy="135276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La formula de uso acerca del vecino más cercano, parte de especificar una cantidad numérica de vecinos próximos, teniendo en cuenta que no signifique que por mayor cantidad de vecinos cercanos la calidad del modelo sea mas certera.</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nosotros especificar un destino variable, podemos especificar que el rango seleccionado por el procedimiento sea escogido por el mejor de la cantidad de vecinos posibles en el rango que se le asigna.</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add317ae2b_0_11"/>
          <p:cNvPicPr preferRelativeResize="0"/>
          <p:nvPr/>
        </p:nvPicPr>
        <p:blipFill rotWithShape="1">
          <a:blip r:embed="rId3">
            <a:alphaModFix/>
          </a:blip>
          <a:srcRect/>
          <a:stretch/>
        </p:blipFill>
        <p:spPr>
          <a:xfrm>
            <a:off x="0" y="2159"/>
            <a:ext cx="12196077" cy="6855841"/>
          </a:xfrm>
          <a:prstGeom prst="rect">
            <a:avLst/>
          </a:prstGeom>
          <a:noFill/>
          <a:ln>
            <a:noFill/>
          </a:ln>
        </p:spPr>
      </p:pic>
      <p:sp>
        <p:nvSpPr>
          <p:cNvPr id="343" name="Google Shape;343;gadd317ae2b_0_11"/>
          <p:cNvSpPr/>
          <p:nvPr/>
        </p:nvSpPr>
        <p:spPr>
          <a:xfrm>
            <a:off x="265329" y="376925"/>
            <a:ext cx="50565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2054" name="Picture 6" descr="k vecinos más próximos - Wikipedia, la enciclopedia libre">
            <a:extLst>
              <a:ext uri="{FF2B5EF4-FFF2-40B4-BE49-F238E27FC236}">
                <a16:creationId xmlns:a16="http://schemas.microsoft.com/office/drawing/2014/main" id="{F41817DD-BEF2-4553-AA6E-E419C6AE1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91" y="1565327"/>
            <a:ext cx="2932775" cy="26528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l estado del ganado monitoreado por WhatsApp. - Zona Campo">
            <a:extLst>
              <a:ext uri="{FF2B5EF4-FFF2-40B4-BE49-F238E27FC236}">
                <a16:creationId xmlns:a16="http://schemas.microsoft.com/office/drawing/2014/main" id="{E2233E40-317E-455B-8685-2202E984A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678" y="1738352"/>
            <a:ext cx="4278759" cy="3099454"/>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23;p3">
            <a:extLst>
              <a:ext uri="{FF2B5EF4-FFF2-40B4-BE49-F238E27FC236}">
                <a16:creationId xmlns:a16="http://schemas.microsoft.com/office/drawing/2014/main" id="{35C4DA85-21C6-434E-913C-74E3AC8CB9DC}"/>
              </a:ext>
            </a:extLst>
          </p:cNvPr>
          <p:cNvSpPr/>
          <p:nvPr/>
        </p:nvSpPr>
        <p:spPr>
          <a:xfrm>
            <a:off x="327473" y="1102710"/>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6" name="Google Shape;323;p3">
            <a:extLst>
              <a:ext uri="{FF2B5EF4-FFF2-40B4-BE49-F238E27FC236}">
                <a16:creationId xmlns:a16="http://schemas.microsoft.com/office/drawing/2014/main" id="{4EA1513D-50C0-4810-ACE2-3D131919B736}"/>
              </a:ext>
            </a:extLst>
          </p:cNvPr>
          <p:cNvSpPr/>
          <p:nvPr/>
        </p:nvSpPr>
        <p:spPr>
          <a:xfrm>
            <a:off x="265329" y="4357651"/>
            <a:ext cx="6307500" cy="161437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asignar esta característica como específica, esta realizara por cada valor de K en un rango solicitado y seleccionara a K y su conjunto de funciones cercanas con una menor tasa de error al momento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 usar la característica anteriormente mencionada, se validará de mejor manera partiendo de un pliegue entre posibles mejores vecinos y de estos saldrá la comparación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Esto usa como base el Cálculo de distancias, las cuales son las métricas que se usa para calcular la distancia empleada entre ambos casos de que un valor sea similar a otro.</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Algoritmo</a:t>
            </a:r>
            <a:r>
              <a:rPr lang="en-US" sz="2200" b="1" i="0" u="none" strike="noStrike" cap="none" dirty="0">
                <a:solidFill>
                  <a:srgbClr val="FFFFFF"/>
                </a:solidFill>
                <a:latin typeface="Arial"/>
                <a:ea typeface="Arial"/>
                <a:cs typeface="Arial"/>
                <a:sym typeface="Arial"/>
              </a:rPr>
              <a:t> de </a:t>
            </a:r>
            <a:r>
              <a:rPr lang="en-US" sz="2200" b="1" i="0" u="none" strike="noStrike" cap="none" dirty="0" err="1">
                <a:solidFill>
                  <a:srgbClr val="FFFFFF"/>
                </a:solidFill>
                <a:latin typeface="Arial"/>
                <a:ea typeface="Arial"/>
                <a:cs typeface="Arial"/>
                <a:sym typeface="Arial"/>
              </a:rPr>
              <a:t>compresion</a:t>
            </a:r>
            <a:r>
              <a:rPr lang="en-US" sz="2200" b="1" i="0" u="none" strike="noStrike" cap="none" dirty="0">
                <a:solidFill>
                  <a:srgbClr val="FFFFFF"/>
                </a:solidFill>
                <a:latin typeface="Arial"/>
                <a:ea typeface="Arial"/>
                <a:cs typeface="Arial"/>
                <a:sym typeface="Arial"/>
              </a:rPr>
              <a:t> sin </a:t>
            </a:r>
            <a:r>
              <a:rPr lang="en-US" sz="2200" b="1" i="0" u="none" strike="noStrike" cap="none" dirty="0" err="1">
                <a:solidFill>
                  <a:srgbClr val="FFFFFF"/>
                </a:solidFill>
                <a:latin typeface="Arial"/>
                <a:ea typeface="Arial"/>
                <a:cs typeface="Arial"/>
                <a:sym typeface="Arial"/>
              </a:rPr>
              <a:t>perdidas</a:t>
            </a:r>
            <a:r>
              <a:rPr lang="en-US" sz="2200" b="1" i="0" u="none" strike="noStrike" cap="none" dirty="0">
                <a:solidFill>
                  <a:srgbClr val="FFFFFF"/>
                </a:solidFill>
                <a:latin typeface="Arial"/>
                <a:ea typeface="Arial"/>
                <a:cs typeface="Arial"/>
                <a:sym typeface="Arial"/>
              </a:rPr>
              <a:t>.</a:t>
            </a:r>
            <a:endParaRPr sz="2200" b="0" i="0" u="none" strike="noStrike" cap="none" dirty="0">
              <a:solidFill>
                <a:srgbClr val="000000"/>
              </a:solidFill>
              <a:latin typeface="Arial"/>
              <a:ea typeface="Arial"/>
              <a:cs typeface="Arial"/>
              <a:sym typeface="Arial"/>
            </a:endParaRPr>
          </a:p>
        </p:txBody>
      </p:sp>
      <p:pic>
        <p:nvPicPr>
          <p:cNvPr id="1026" name="Picture 2" descr="LZW decompression table representation. | Download Scientific Diagram">
            <a:extLst>
              <a:ext uri="{FF2B5EF4-FFF2-40B4-BE49-F238E27FC236}">
                <a16:creationId xmlns:a16="http://schemas.microsoft.com/office/drawing/2014/main" id="{94F65C77-9185-4C2C-8B54-593DC43FD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329" y="1410030"/>
            <a:ext cx="5511143" cy="403578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4;p5">
            <a:extLst>
              <a:ext uri="{FF2B5EF4-FFF2-40B4-BE49-F238E27FC236}">
                <a16:creationId xmlns:a16="http://schemas.microsoft.com/office/drawing/2014/main" id="{50B06726-521B-4EF4-80D0-7B2E298B331A}"/>
              </a:ext>
            </a:extLst>
          </p:cNvPr>
          <p:cNvSpPr/>
          <p:nvPr/>
        </p:nvSpPr>
        <p:spPr>
          <a:xfrm>
            <a:off x="350465" y="2593190"/>
            <a:ext cx="5027400" cy="95265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dirty="0">
                <a:solidFill>
                  <a:srgbClr val="000000"/>
                </a:solidFill>
                <a:latin typeface="Arial"/>
                <a:ea typeface="Arial"/>
                <a:cs typeface="Arial"/>
                <a:sym typeface="Arial"/>
              </a:rPr>
              <a:t>LZW (</a:t>
            </a:r>
            <a:r>
              <a:rPr lang="es-MX" sz="1400" b="0" i="0" u="none" strike="noStrike" cap="none" dirty="0" err="1">
                <a:solidFill>
                  <a:srgbClr val="000000"/>
                </a:solidFill>
                <a:latin typeface="Arial"/>
                <a:ea typeface="Arial"/>
                <a:cs typeface="Arial"/>
                <a:sym typeface="Arial"/>
              </a:rPr>
              <a:t>Lempel</a:t>
            </a:r>
            <a:r>
              <a:rPr lang="es-MX" sz="1400" b="0" i="0" u="none" strike="noStrike" cap="none" dirty="0">
                <a:solidFill>
                  <a:srgbClr val="000000"/>
                </a:solidFill>
                <a:latin typeface="Arial"/>
                <a:ea typeface="Arial"/>
                <a:cs typeface="Arial"/>
                <a:sym typeface="Arial"/>
              </a:rPr>
              <a:t>-</a:t>
            </a:r>
            <a:r>
              <a:rPr lang="es-MX" sz="1400" b="0" i="0" u="none" strike="noStrike" cap="none" dirty="0" err="1">
                <a:solidFill>
                  <a:srgbClr val="000000"/>
                </a:solidFill>
                <a:latin typeface="Arial"/>
                <a:ea typeface="Arial"/>
                <a:cs typeface="Arial"/>
                <a:sym typeface="Arial"/>
              </a:rPr>
              <a:t>Ziv</a:t>
            </a:r>
            <a:r>
              <a:rPr lang="es-MX" sz="1400" b="0" i="0" u="none" strike="noStrike" cap="none" dirty="0">
                <a:solidFill>
                  <a:srgbClr val="000000"/>
                </a:solidFill>
                <a:latin typeface="Arial"/>
                <a:ea typeface="Arial"/>
                <a:cs typeface="Arial"/>
                <a:sym typeface="Arial"/>
              </a:rPr>
              <a:t>-Welch) es un algoritmo de compresión sin pérdida desarrollado por Terry Welch en 1984 como una versión mejorada del algoritmo LZ78 desarrollado por Abraham </a:t>
            </a:r>
            <a:r>
              <a:rPr lang="es-MX" sz="1400" b="0" i="0" u="none" strike="noStrike" cap="none" dirty="0" err="1">
                <a:solidFill>
                  <a:srgbClr val="000000"/>
                </a:solidFill>
                <a:latin typeface="Arial"/>
                <a:ea typeface="Arial"/>
                <a:cs typeface="Arial"/>
                <a:sym typeface="Arial"/>
              </a:rPr>
              <a:t>Lempel</a:t>
            </a:r>
            <a:r>
              <a:rPr lang="es-MX" sz="1400" b="0" i="0" u="none" strike="noStrike" cap="none" dirty="0">
                <a:solidFill>
                  <a:srgbClr val="000000"/>
                </a:solidFill>
                <a:latin typeface="Arial"/>
                <a:ea typeface="Arial"/>
                <a:cs typeface="Arial"/>
                <a:sym typeface="Arial"/>
              </a:rPr>
              <a:t> y Jacob </a:t>
            </a:r>
            <a:r>
              <a:rPr lang="es-MX" sz="1400" b="0" i="0" u="none" strike="noStrike" cap="none" dirty="0" err="1">
                <a:solidFill>
                  <a:srgbClr val="000000"/>
                </a:solidFill>
                <a:latin typeface="Arial"/>
                <a:ea typeface="Arial"/>
                <a:cs typeface="Arial"/>
                <a:sym typeface="Arial"/>
              </a:rPr>
              <a:t>Ziv</a:t>
            </a:r>
            <a:r>
              <a:rPr lang="es-MX" sz="1400" b="0" i="0" u="none" strike="noStrike" cap="none" dirty="0">
                <a:solidFill>
                  <a:srgbClr val="000000"/>
                </a:solidFill>
                <a:latin typeface="Arial"/>
                <a:ea typeface="Arial"/>
                <a:cs typeface="Arial"/>
                <a:sym typeface="Arial"/>
              </a:rPr>
              <a:t>.</a:t>
            </a:r>
            <a:endParaRPr lang="es-CO" sz="1400" b="0" i="0" u="none" strike="noStrike" cap="none" dirty="0">
              <a:solidFill>
                <a:srgbClr val="000000"/>
              </a:solidFill>
              <a:latin typeface="Arial"/>
              <a:ea typeface="Arial"/>
              <a:cs typeface="Arial"/>
              <a:sym typeface="Arial"/>
            </a:endParaRPr>
          </a:p>
        </p:txBody>
      </p:sp>
      <p:sp>
        <p:nvSpPr>
          <p:cNvPr id="9" name="Google Shape;404;gadd317ae2b_0_201">
            <a:extLst>
              <a:ext uri="{FF2B5EF4-FFF2-40B4-BE49-F238E27FC236}">
                <a16:creationId xmlns:a16="http://schemas.microsoft.com/office/drawing/2014/main" id="{C2E9CB92-724C-43BB-93AB-FED90DC36945}"/>
              </a:ext>
            </a:extLst>
          </p:cNvPr>
          <p:cNvSpPr/>
          <p:nvPr/>
        </p:nvSpPr>
        <p:spPr>
          <a:xfrm>
            <a:off x="350465" y="1924202"/>
            <a:ext cx="2076896"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s-CO" sz="2200" b="0" i="0" u="none" strike="noStrike" cap="none" dirty="0">
                <a:solidFill>
                  <a:schemeClr val="tx1"/>
                </a:solidFill>
                <a:latin typeface="Arial"/>
                <a:ea typeface="Arial"/>
                <a:cs typeface="Arial"/>
                <a:sym typeface="Arial"/>
              </a:rPr>
              <a:t>LZW</a:t>
            </a:r>
            <a:endParaRPr sz="22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39052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Algoritmo</a:t>
            </a:r>
            <a:r>
              <a:rPr lang="en-US" sz="2200" b="1" i="0" u="none" strike="noStrike" cap="none" dirty="0">
                <a:solidFill>
                  <a:srgbClr val="FFFFFF"/>
                </a:solidFill>
                <a:latin typeface="Arial"/>
                <a:ea typeface="Arial"/>
                <a:cs typeface="Arial"/>
                <a:sym typeface="Arial"/>
              </a:rPr>
              <a:t> de </a:t>
            </a:r>
            <a:r>
              <a:rPr lang="en-US" sz="2200" b="1" i="0" u="none" strike="noStrike" cap="none" dirty="0" err="1">
                <a:solidFill>
                  <a:srgbClr val="FFFFFF"/>
                </a:solidFill>
                <a:latin typeface="Arial"/>
                <a:ea typeface="Arial"/>
                <a:cs typeface="Arial"/>
                <a:sym typeface="Arial"/>
              </a:rPr>
              <a:t>compresion</a:t>
            </a:r>
            <a:r>
              <a:rPr lang="en-US" sz="2200" b="1" i="0" u="none" strike="noStrike" cap="none" dirty="0">
                <a:solidFill>
                  <a:srgbClr val="FFFFFF"/>
                </a:solidFill>
                <a:latin typeface="Arial"/>
                <a:ea typeface="Arial"/>
                <a:cs typeface="Arial"/>
                <a:sym typeface="Arial"/>
              </a:rPr>
              <a:t> sin </a:t>
            </a:r>
            <a:r>
              <a:rPr lang="en-US" sz="2200" b="1" i="0" u="none" strike="noStrike" cap="none" dirty="0" err="1">
                <a:solidFill>
                  <a:srgbClr val="FFFFFF"/>
                </a:solidFill>
                <a:latin typeface="Arial"/>
                <a:ea typeface="Arial"/>
                <a:cs typeface="Arial"/>
                <a:sym typeface="Arial"/>
              </a:rPr>
              <a:t>perdidas</a:t>
            </a:r>
            <a:r>
              <a:rPr lang="en-US" sz="2200" b="1" i="0" u="none" strike="noStrike" cap="none" dirty="0">
                <a:solidFill>
                  <a:srgbClr val="FFFFFF"/>
                </a:solidFill>
                <a:latin typeface="Arial"/>
                <a:ea typeface="Arial"/>
                <a:cs typeface="Arial"/>
                <a:sym typeface="Arial"/>
              </a:rPr>
              <a:t>.</a:t>
            </a:r>
            <a:endParaRPr sz="22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953BD772-0657-4069-8B21-0562489494B0}"/>
              </a:ext>
            </a:extLst>
          </p:cNvPr>
          <p:cNvPicPr>
            <a:picLocks noChangeAspect="1"/>
          </p:cNvPicPr>
          <p:nvPr/>
        </p:nvPicPr>
        <p:blipFill>
          <a:blip r:embed="rId4"/>
          <a:stretch>
            <a:fillRect/>
          </a:stretch>
        </p:blipFill>
        <p:spPr>
          <a:xfrm>
            <a:off x="1552908" y="1913923"/>
            <a:ext cx="3620777" cy="3030154"/>
          </a:xfrm>
          <a:prstGeom prst="rect">
            <a:avLst/>
          </a:prstGeom>
        </p:spPr>
      </p:pic>
      <p:pic>
        <p:nvPicPr>
          <p:cNvPr id="6" name="Imagen 5">
            <a:extLst>
              <a:ext uri="{FF2B5EF4-FFF2-40B4-BE49-F238E27FC236}">
                <a16:creationId xmlns:a16="http://schemas.microsoft.com/office/drawing/2014/main" id="{1427B43B-B97B-45FC-8C2F-4AEF4318FFB0}"/>
              </a:ext>
            </a:extLst>
          </p:cNvPr>
          <p:cNvPicPr>
            <a:picLocks noChangeAspect="1"/>
          </p:cNvPicPr>
          <p:nvPr/>
        </p:nvPicPr>
        <p:blipFill>
          <a:blip r:embed="rId5"/>
          <a:stretch>
            <a:fillRect/>
          </a:stretch>
        </p:blipFill>
        <p:spPr>
          <a:xfrm>
            <a:off x="6807173" y="1828206"/>
            <a:ext cx="4218960" cy="3199425"/>
          </a:xfrm>
          <a:prstGeom prst="rect">
            <a:avLst/>
          </a:prstGeom>
        </p:spPr>
      </p:pic>
    </p:spTree>
    <p:extLst>
      <p:ext uri="{BB962C8B-B14F-4D97-AF65-F5344CB8AC3E}">
        <p14:creationId xmlns:p14="http://schemas.microsoft.com/office/powerpoint/2010/main" val="2963865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
          <p:cNvPicPr preferRelativeResize="0"/>
          <p:nvPr/>
        </p:nvPicPr>
        <p:blipFill rotWithShape="1">
          <a:blip r:embed="rId3">
            <a:alphaModFix/>
          </a:blip>
          <a:srcRect/>
          <a:stretch/>
        </p:blipFill>
        <p:spPr>
          <a:xfrm>
            <a:off x="0" y="0"/>
            <a:ext cx="12196080" cy="6855840"/>
          </a:xfrm>
          <a:prstGeom prst="rect">
            <a:avLst/>
          </a:prstGeom>
          <a:noFill/>
          <a:ln>
            <a:noFill/>
          </a:ln>
        </p:spPr>
      </p:pic>
      <p:sp>
        <p:nvSpPr>
          <p:cNvPr id="363" name="Google Shape;363;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Complejidad del algoritmo de compresión</a:t>
            </a:r>
            <a:endParaRPr sz="2200" b="0" i="0" u="none" strike="noStrike" cap="none">
              <a:solidFill>
                <a:srgbClr val="000000"/>
              </a:solidFill>
              <a:latin typeface="Arial"/>
              <a:ea typeface="Arial"/>
              <a:cs typeface="Arial"/>
              <a:sym typeface="Arial"/>
            </a:endParaRPr>
          </a:p>
        </p:txBody>
      </p:sp>
      <p:sp>
        <p:nvSpPr>
          <p:cNvPr id="364" name="Google Shape;364;p5"/>
          <p:cNvSpPr/>
          <p:nvPr/>
        </p:nvSpPr>
        <p:spPr>
          <a:xfrm>
            <a:off x="584640" y="4325520"/>
            <a:ext cx="5027400" cy="116809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dirty="0">
                <a:solidFill>
                  <a:srgbClr val="000000"/>
                </a:solidFill>
                <a:latin typeface="Arial"/>
                <a:ea typeface="Arial"/>
                <a:cs typeface="Arial"/>
                <a:sym typeface="Arial"/>
              </a:rPr>
              <a:t>Complejidad O(N*M) debido a que el algoritmo tiene que recorrer po</a:t>
            </a:r>
            <a:r>
              <a:rPr lang="es-CO" dirty="0"/>
              <a:t>r completo toda la información para comprimirla.</a:t>
            </a:r>
            <a:endParaRPr lang="es-CO"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s-CO" dirty="0"/>
          </a:p>
          <a:p>
            <a:pPr marL="0" marR="0" lvl="0" indent="0" algn="l" rtl="0">
              <a:lnSpc>
                <a:spcPct val="100000"/>
              </a:lnSpc>
              <a:spcBef>
                <a:spcPts val="0"/>
              </a:spcBef>
              <a:spcAft>
                <a:spcPts val="0"/>
              </a:spcAft>
              <a:buClr>
                <a:srgbClr val="000000"/>
              </a:buClr>
              <a:buSzPts val="1400"/>
              <a:buFont typeface="Arial"/>
              <a:buNone/>
            </a:pPr>
            <a:endParaRPr lang="es-CO"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CO" sz="1400" b="0" i="0" u="none" strike="noStrike" cap="none" dirty="0">
                <a:solidFill>
                  <a:srgbClr val="000000"/>
                </a:solidFill>
                <a:latin typeface="Arial"/>
                <a:ea typeface="Arial"/>
                <a:cs typeface="Arial"/>
                <a:sym typeface="Arial"/>
              </a:rPr>
              <a:t>N vendrían siendo las filas y M las columnas.</a:t>
            </a:r>
          </a:p>
        </p:txBody>
      </p:sp>
      <p:graphicFrame>
        <p:nvGraphicFramePr>
          <p:cNvPr id="373" name="Google Shape;373;p5"/>
          <p:cNvGraphicFramePr/>
          <p:nvPr>
            <p:extLst>
              <p:ext uri="{D42A27DB-BD31-4B8C-83A1-F6EECF244321}">
                <p14:modId xmlns:p14="http://schemas.microsoft.com/office/powerpoint/2010/main" val="2196831092"/>
              </p:ext>
            </p:extLst>
          </p:nvPr>
        </p:nvGraphicFramePr>
        <p:xfrm>
          <a:off x="547920" y="1956240"/>
          <a:ext cx="5075650" cy="2354410"/>
        </p:xfrm>
        <a:graphic>
          <a:graphicData uri="http://schemas.openxmlformats.org/drawingml/2006/table">
            <a:tbl>
              <a:tblPr>
                <a:noFill/>
                <a:tableStyleId>{AC289BA7-0477-4DA3-BF64-564EF7BB6FF7}</a:tableStyleId>
              </a:tblPr>
              <a:tblGrid>
                <a:gridCol w="1837575">
                  <a:extLst>
                    <a:ext uri="{9D8B030D-6E8A-4147-A177-3AD203B41FA5}">
                      <a16:colId xmlns:a16="http://schemas.microsoft.com/office/drawing/2014/main" val="20000"/>
                    </a:ext>
                  </a:extLst>
                </a:gridCol>
                <a:gridCol w="1545725">
                  <a:extLst>
                    <a:ext uri="{9D8B030D-6E8A-4147-A177-3AD203B41FA5}">
                      <a16:colId xmlns:a16="http://schemas.microsoft.com/office/drawing/2014/main" val="20001"/>
                    </a:ext>
                  </a:extLst>
                </a:gridCol>
                <a:gridCol w="16923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accent2"/>
                          </a:solidFill>
                          <a:latin typeface="Arial"/>
                          <a:ea typeface="Arial"/>
                          <a:cs typeface="Arial"/>
                          <a:sym typeface="Arial"/>
                        </a:rPr>
                        <a:t>La </a:t>
                      </a:r>
                      <a:r>
                        <a:rPr lang="en-US" sz="1800" b="1" u="none" strike="noStrike" cap="none" dirty="0" err="1">
                          <a:solidFill>
                            <a:schemeClr val="accent2"/>
                          </a:solidFill>
                          <a:latin typeface="Arial"/>
                          <a:ea typeface="Arial"/>
                          <a:cs typeface="Arial"/>
                          <a:sym typeface="Arial"/>
                        </a:rPr>
                        <a:t>complejidad</a:t>
                      </a:r>
                      <a:r>
                        <a:rPr lang="en-US" sz="1800" b="1" u="none" strike="noStrike" cap="none" dirty="0">
                          <a:solidFill>
                            <a:schemeClr val="accent2"/>
                          </a:solidFill>
                          <a:latin typeface="Arial"/>
                          <a:ea typeface="Arial"/>
                          <a:cs typeface="Arial"/>
                          <a:sym typeface="Arial"/>
                        </a:rPr>
                        <a:t> del </a:t>
                      </a:r>
                      <a:r>
                        <a:rPr lang="en-US" sz="1800" b="1" u="none" strike="noStrike" cap="none" dirty="0" err="1">
                          <a:solidFill>
                            <a:schemeClr val="accent2"/>
                          </a:solidFill>
                          <a:latin typeface="Arial"/>
                          <a:ea typeface="Arial"/>
                          <a:cs typeface="Arial"/>
                          <a:sym typeface="Arial"/>
                        </a:rPr>
                        <a:t>tiempo</a:t>
                      </a:r>
                      <a:endParaRPr sz="1800" b="0" u="none" strike="noStrike" cap="none" dirty="0">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Complejidad de la memoria</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LZW</a:t>
                      </a:r>
                      <a:endParaRPr lang="en-US"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O(N*M)</a:t>
                      </a:r>
                      <a:endParaRPr lang="en-US"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O(N*M)</a:t>
                      </a:r>
                      <a:endParaRPr lang="en-US"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a:t>
                      </a:r>
                      <a:br>
                        <a:rPr lang="en-US" sz="1800">
                          <a:solidFill>
                            <a:srgbClr val="FFFFFF"/>
                          </a:solidFill>
                        </a:rPr>
                      </a:br>
                      <a:r>
                        <a:rPr lang="en-US" sz="1800">
                          <a:solidFill>
                            <a:srgbClr val="FFFFFF"/>
                          </a:solidFill>
                        </a:rPr>
                        <a:t>decompresión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a:t>
                      </a:r>
                      <a:endParaRPr lang="en-US"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solidFill>
                            <a:srgbClr val="FFFFFF"/>
                          </a:solidFill>
                          <a:latin typeface="Arial"/>
                          <a:ea typeface="Arial"/>
                          <a:cs typeface="Arial"/>
                          <a:sym typeface="Arial"/>
                        </a:rPr>
                        <a:t>.</a:t>
                      </a:r>
                      <a:endParaRPr lang="en-US" sz="1800" b="0" u="none" strike="noStrike" cap="none" dirty="0">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pic>
        <p:nvPicPr>
          <p:cNvPr id="375" name="Google Shape;375;p5"/>
          <p:cNvPicPr preferRelativeResize="0"/>
          <p:nvPr/>
        </p:nvPicPr>
        <p:blipFill rotWithShape="1">
          <a:blip r:embed="rId4">
            <a:alphaModFix/>
          </a:blip>
          <a:srcRect/>
          <a:stretch/>
        </p:blipFill>
        <p:spPr>
          <a:xfrm>
            <a:off x="6724550" y="1723472"/>
            <a:ext cx="4662476" cy="301895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486</Words>
  <Application>Microsoft Office PowerPoint</Application>
  <PresentationFormat>Panorámica</PresentationFormat>
  <Paragraphs>62</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13</vt:i4>
      </vt:variant>
    </vt:vector>
  </HeadingPairs>
  <TitlesOfParts>
    <vt:vector size="19" baseType="lpstr">
      <vt:lpstr>Arial</vt:lpstr>
      <vt:lpstr>Calibri</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Jeronimo Gonzalez</cp:lastModifiedBy>
  <cp:revision>8</cp:revision>
  <dcterms:created xsi:type="dcterms:W3CDTF">2020-06-26T14:36:07Z</dcterms:created>
  <dcterms:modified xsi:type="dcterms:W3CDTF">2021-11-18T22:40:17Z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